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1" r:id="rId3"/>
    <p:sldId id="264" r:id="rId4"/>
    <p:sldId id="272" r:id="rId5"/>
    <p:sldId id="273" r:id="rId6"/>
    <p:sldId id="276" r:id="rId7"/>
    <p:sldId id="256" r:id="rId8"/>
    <p:sldId id="257" r:id="rId9"/>
    <p:sldId id="266" r:id="rId10"/>
    <p:sldId id="267" r:id="rId11"/>
    <p:sldId id="260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-114" y="-3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E2F289B2-BE71-499C-B0B6-C23301EF29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AE9A5940-CF7B-4CD6-8FCE-7A0812D6FF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6C28D9B2-70E5-4616-822F-9FE0DC58A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B164A-842D-4127-8781-7532FBDDCDE0}" type="datetimeFigureOut">
              <a:rPr kumimoji="1" lang="ja-JP" altLang="en-US" smtClean="0"/>
              <a:pPr/>
              <a:t>2022/7/1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9D78695D-5D58-48D2-9246-35A0E7A88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494F8159-8BB2-40D1-AF46-28042AA14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4AED2-C528-4961-A857-AD855EFE0BA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694767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CC38F565-0149-4373-B7C7-52E2B867A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63E84269-7AFF-4830-BBC2-C856D9D993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6DF2B22E-D86A-474C-BC4B-2037B5DC4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B164A-842D-4127-8781-7532FBDDCDE0}" type="datetimeFigureOut">
              <a:rPr kumimoji="1" lang="ja-JP" altLang="en-US" smtClean="0"/>
              <a:pPr/>
              <a:t>2022/7/1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5201A143-F0C2-4DED-BDE9-6E07F82C3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D25B6651-74FF-49E1-8620-B622B8750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4AED2-C528-4961-A857-AD855EFE0BA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239930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xmlns="" id="{5721E22A-457E-4391-AC48-BF1734405F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3FED8EF7-201C-4428-A6C7-C7A53A3065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2D4C91F4-AED3-44FD-B825-1D26F880B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B164A-842D-4127-8781-7532FBDDCDE0}" type="datetimeFigureOut">
              <a:rPr kumimoji="1" lang="ja-JP" altLang="en-US" smtClean="0"/>
              <a:pPr/>
              <a:t>2022/7/1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E0341A12-D50F-4E84-A9CF-51D99855A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55977533-0FA7-4543-AD52-D4CE245BD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4AED2-C528-4961-A857-AD855EFE0BA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83820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CA605772-5457-4CFA-9A1B-0D57E7382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C70ABD7B-B34A-499B-850B-D8CA656326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4948EA62-645A-49FD-9527-376F92C9C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B164A-842D-4127-8781-7532FBDDCDE0}" type="datetimeFigureOut">
              <a:rPr kumimoji="1" lang="ja-JP" altLang="en-US" smtClean="0"/>
              <a:pPr/>
              <a:t>2022/7/1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201E835C-9B3F-4E57-8D9A-18E63B139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ACE56C7A-2D75-490B-8C06-522DDF0AF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4AED2-C528-4961-A857-AD855EFE0BA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076405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E89AD121-3770-4F6D-9587-ECA374C1F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7DDC768C-5A32-43A4-B72E-740859FB7C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A091AA23-2ECC-4DE6-90E6-57429744B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B164A-842D-4127-8781-7532FBDDCDE0}" type="datetimeFigureOut">
              <a:rPr kumimoji="1" lang="ja-JP" altLang="en-US" smtClean="0"/>
              <a:pPr/>
              <a:t>2022/7/1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CB2834DD-D703-49D6-9C67-5FED27F62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93AEBAD0-D308-4D3C-B117-FA50996C3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4AED2-C528-4961-A857-AD855EFE0BA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858942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03C76753-AD6F-4F66-BBA2-C69A6C8DE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AF540922-4398-44A3-9F8A-AF08F55D40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A32BDCF4-3E9C-44DB-9574-BF69124AA1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F045BF4F-62B6-4DA6-8F53-8E16535B2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B164A-842D-4127-8781-7532FBDDCDE0}" type="datetimeFigureOut">
              <a:rPr kumimoji="1" lang="ja-JP" altLang="en-US" smtClean="0"/>
              <a:pPr/>
              <a:t>2022/7/1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071DBEF8-DD60-4EB9-9992-6AF65CE1F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C13CCF3E-E0FE-472E-9ABA-E8DF87723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4AED2-C528-4961-A857-AD855EFE0BA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285939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B364B92B-00CD-4AC6-9D6A-315E51241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B3502E22-BB1E-41F0-B1C4-E442873715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1DC1A929-7885-46C7-8B4B-35F6F5DCD7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xmlns="" id="{0F971831-3689-4637-BF2F-89FD666173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xmlns="" id="{92800A9D-3FE4-41B7-9458-DB60F9F0BF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xmlns="" id="{123C98E6-5964-417E-9A4E-F9BD4F9BA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B164A-842D-4127-8781-7532FBDDCDE0}" type="datetimeFigureOut">
              <a:rPr kumimoji="1" lang="ja-JP" altLang="en-US" smtClean="0"/>
              <a:pPr/>
              <a:t>2022/7/1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xmlns="" id="{861DF09A-D55D-4626-AE8C-2CCB2C6F1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xmlns="" id="{963F5A2A-E58B-4842-A3DD-96373F403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4AED2-C528-4961-A857-AD855EFE0BA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438066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47A9A3C7-366D-422A-AD2C-307CBDCB3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xmlns="" id="{CC7EB62F-D618-41EB-A80A-751A41BC1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B164A-842D-4127-8781-7532FBDDCDE0}" type="datetimeFigureOut">
              <a:rPr kumimoji="1" lang="ja-JP" altLang="en-US" smtClean="0"/>
              <a:pPr/>
              <a:t>2022/7/1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xmlns="" id="{096E56F4-FB3F-43CC-823C-9CE330273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xmlns="" id="{BAC70ADB-7915-4853-AF6A-BCB23FC2D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4AED2-C528-4961-A857-AD855EFE0BA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631503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xmlns="" id="{D40C2112-51C4-4614-AB43-7EEB0D5C4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B164A-842D-4127-8781-7532FBDDCDE0}" type="datetimeFigureOut">
              <a:rPr kumimoji="1" lang="ja-JP" altLang="en-US" smtClean="0"/>
              <a:pPr/>
              <a:t>2022/7/1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xmlns="" id="{D796F257-726B-4785-8A65-C64327F24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A99DA06B-F0BC-4CEE-A925-12C5C688A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4AED2-C528-4961-A857-AD855EFE0BA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235507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2111A0C0-564C-48B2-87A0-52582D044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1591A50D-246C-4B0F-8DF5-AD110C8DAB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10E03529-6BFF-4728-BB64-BA1DE61E9A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B6E41119-EE97-468C-92B1-1828A9AB3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B164A-842D-4127-8781-7532FBDDCDE0}" type="datetimeFigureOut">
              <a:rPr kumimoji="1" lang="ja-JP" altLang="en-US" smtClean="0"/>
              <a:pPr/>
              <a:t>2022/7/1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270B63E3-E78D-4609-963C-95D134D20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FD41C129-6375-46E1-AFC5-4CC769FD8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4AED2-C528-4961-A857-AD855EFE0BA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279682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E9F025B2-A396-46EC-99D3-0849090E5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xmlns="" id="{AAD1194B-72F7-4677-8C82-3C9407311F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C12ECDE8-FF30-4DEC-B4A2-319AF74E5F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3DA307EF-3A3A-4BD4-818B-BF7E7FB63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B164A-842D-4127-8781-7532FBDDCDE0}" type="datetimeFigureOut">
              <a:rPr kumimoji="1" lang="ja-JP" altLang="en-US" smtClean="0"/>
              <a:pPr/>
              <a:t>2022/7/1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B66CFAAE-8316-4708-9C13-A3549DD71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CAB505DC-3F38-4DD4-B82D-D4311EA32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4AED2-C528-4961-A857-AD855EFE0BA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784644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xmlns="" id="{E9CA5C6D-7009-4B7E-AC89-90834568C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7D3923B0-7D40-4F96-8BFE-ECC110519D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16FFCDF1-3E53-4CF2-8DA6-8FDD4430BE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B164A-842D-4127-8781-7532FBDDCDE0}" type="datetimeFigureOut">
              <a:rPr kumimoji="1" lang="ja-JP" altLang="en-US" smtClean="0"/>
              <a:pPr/>
              <a:t>2022/7/1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8347AFB7-20B2-41D5-BFDB-ABD41A21DD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6A69CA40-E2CA-44F3-AA8F-B0635C73C6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4AED2-C528-4961-A857-AD855EFE0BA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980085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827B839B-9ADE-406B-8590-F1CAEDED45A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xmlns="" id="{CFE45BF0-46DB-408C-B5F7-7B11716805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xmlns="" id="{2AEBC8F2-97B1-41B4-93F1-2D289E197F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xmlns="" id="{472E3A19-F5D5-48FC-BB9C-48C2F68F59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xmlns="" id="{7A62E32F-BB65-43A8-8EB5-92346890E5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14E91B64-9FCC-451E-AFB4-A827D63293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1C6AE446-5BFC-45A1-8C75-0C5D9BBC3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kumimoji="1" lang="en-US" altLang="ja-JP" sz="2800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RLI</a:t>
            </a:r>
            <a:r>
              <a:rPr kumimoji="1" lang="ja-JP" altLang="en-US" sz="2800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パート</a:t>
            </a:r>
            <a:r>
              <a:rPr kumimoji="1" lang="en-US" altLang="ja-JP" sz="2800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haroni" panose="02010803020104030203" pitchFamily="2" charset="-79"/>
              </a:rPr>
              <a:t>Ⅲ</a:t>
            </a:r>
            <a:r>
              <a:rPr kumimoji="1" lang="ja-JP" altLang="en-US" sz="2800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Aharoni" panose="02010803020104030203" pitchFamily="2" charset="-79"/>
              </a:rPr>
              <a:t>　セッション１</a:t>
            </a:r>
            <a:r>
              <a:rPr kumimoji="1" lang="en-US" altLang="ja-JP" sz="4000" dirty="0">
                <a:solidFill>
                  <a:srgbClr val="FFFFFF"/>
                </a:solidFill>
              </a:rPr>
              <a:t/>
            </a:r>
            <a:br>
              <a:rPr kumimoji="1" lang="en-US" altLang="ja-JP" sz="4000" dirty="0">
                <a:solidFill>
                  <a:srgbClr val="FFFFFF"/>
                </a:solidFill>
              </a:rPr>
            </a:br>
            <a:r>
              <a:rPr kumimoji="1" lang="ja-JP" altLang="en-US" sz="4000" dirty="0">
                <a:solidFill>
                  <a:srgbClr val="FFFFFF"/>
                </a:solidFill>
              </a:rPr>
              <a:t>　　　</a:t>
            </a:r>
            <a:r>
              <a:rPr kumimoji="1" lang="ja-JP" altLang="en-US" sz="4800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戦略計画とクラブの分析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1685BE1E-A07D-4631-9C9B-4DB9539519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177170"/>
            <a:ext cx="9635998" cy="4542129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kumimoji="1" lang="ja-JP" altLang="en-US" sz="2400" dirty="0"/>
              <a:t>　　　　　</a:t>
            </a:r>
            <a:r>
              <a:rPr kumimoji="1" lang="ja-JP" altLang="en-US" sz="3600" dirty="0"/>
              <a:t>　</a:t>
            </a:r>
            <a:r>
              <a:rPr kumimoji="1" lang="ja-JP" altLang="en-US" sz="3600" dirty="0">
                <a:highlight>
                  <a:srgbClr val="FFFF00"/>
                </a:highlight>
                <a:latin typeface="HGP平成明朝体W9" panose="02020A00000000000000" pitchFamily="18" charset="-128"/>
                <a:ea typeface="HGP平成明朝体W9" panose="02020A00000000000000" pitchFamily="18" charset="-128"/>
              </a:rPr>
              <a:t>セッションの目標</a:t>
            </a:r>
            <a:endParaRPr kumimoji="1" lang="en-US" altLang="ja-JP" sz="3600" dirty="0">
              <a:highlight>
                <a:srgbClr val="FFFF00"/>
              </a:highlight>
              <a:latin typeface="HGP平成明朝体W9" panose="02020A00000000000000" pitchFamily="18" charset="-128"/>
              <a:ea typeface="HGP平成明朝体W9" panose="02020A00000000000000" pitchFamily="18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lang="ja-JP" altLang="en-US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　あなたのロータリークラブを分析する。</a:t>
            </a:r>
            <a:endParaRPr lang="en-US" altLang="ja-JP" sz="3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kumimoji="1" lang="ja-JP" altLang="en-US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en-US" altLang="ja-JP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r>
            <a:r>
              <a:rPr kumimoji="1" lang="ja-JP" altLang="en-US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　戦略計画に対する立案過程を理解する。</a:t>
            </a:r>
            <a:endParaRPr kumimoji="1" lang="en-US" altLang="ja-JP" sz="3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r>
              <a:rPr lang="ja-JP" altLang="en-US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　改善する分野を再検討する。</a:t>
            </a:r>
            <a:endParaRPr lang="en-US" altLang="ja-JP" sz="3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kumimoji="1" lang="ja-JP" altLang="en-US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en-US" altLang="ja-JP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</a:t>
            </a:r>
            <a:r>
              <a:rPr kumimoji="1" lang="ja-JP" altLang="en-US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、　如何にして、特定の改善がなされるか</a:t>
            </a:r>
            <a:endParaRPr kumimoji="1" lang="en-US" altLang="ja-JP" sz="3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kumimoji="1" lang="ja-JP" altLang="en-US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    を議論する。</a:t>
            </a:r>
            <a:endParaRPr kumimoji="1" lang="en-US" altLang="ja-JP" sz="3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lnSpc>
                <a:spcPct val="100000"/>
              </a:lnSpc>
              <a:buNone/>
            </a:pP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05297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827B839B-9ADE-406B-8590-F1CAEDED45A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xmlns="" id="{CFE45BF0-46DB-408C-B5F7-7B11716805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xmlns="" id="{2AEBC8F2-97B1-41B4-93F1-2D289E197F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xmlns="" id="{472E3A19-F5D5-48FC-BB9C-48C2F68F59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xmlns="" id="{7A62E32F-BB65-43A8-8EB5-92346890E5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14E91B64-9FCC-451E-AFB4-A827D63293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F9E033FB-6CFA-4E36-A8B5-8519C04FB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pPr algn="ctr"/>
            <a:r>
              <a:rPr lang="ja-JP" altLang="en-US" sz="4000" dirty="0">
                <a:solidFill>
                  <a:srgbClr val="FFFF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３，参加者の積極的なかかわりを促す </a:t>
            </a:r>
            <a:endParaRPr kumimoji="1" lang="ja-JP" altLang="en-US" sz="4000" dirty="0">
              <a:solidFill>
                <a:srgbClr val="FFFF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6EABB0AC-7733-4ED6-8225-778F0392D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3667" y="2441050"/>
            <a:ext cx="9563149" cy="4357315"/>
          </a:xfrm>
        </p:spPr>
        <p:txBody>
          <a:bodyPr anchor="ctr">
            <a:normAutofit fontScale="25000" lnSpcReduction="20000"/>
          </a:bodyPr>
          <a:lstStyle/>
          <a:p>
            <a:endParaRPr kumimoji="1" lang="en-US" altLang="ja-JP" sz="1800" dirty="0"/>
          </a:p>
          <a:p>
            <a:pPr marL="0" indent="0">
              <a:lnSpc>
                <a:spcPts val="3000"/>
              </a:lnSpc>
              <a:buNone/>
            </a:pPr>
            <a:r>
              <a:rPr kumimoji="1" lang="ja-JP" altLang="ja-JP" sz="12800" dirty="0">
                <a:latin typeface="HGS明朝B" panose="02020800000000000000" pitchFamily="18" charset="-128"/>
                <a:ea typeface="HGS明朝B" panose="02020800000000000000" pitchFamily="18" charset="-128"/>
              </a:rPr>
              <a:t>目的： </a:t>
            </a:r>
            <a:endParaRPr lang="en-US" altLang="ja-JP" sz="1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>
              <a:lnSpc>
                <a:spcPts val="3000"/>
              </a:lnSpc>
            </a:pPr>
            <a:r>
              <a:rPr kumimoji="1" lang="ja-JP" altLang="ja-JP" sz="12800" dirty="0">
                <a:latin typeface="HGS明朝B" panose="02020800000000000000" pitchFamily="18" charset="-128"/>
                <a:ea typeface="HGS明朝B" panose="02020800000000000000" pitchFamily="18" charset="-128"/>
              </a:rPr>
              <a:t>クラブが会員の積極的参加を促せるよう支援する</a:t>
            </a:r>
            <a:endParaRPr kumimoji="1" lang="en-US" altLang="ja-JP" sz="1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>
              <a:lnSpc>
                <a:spcPts val="3000"/>
              </a:lnSpc>
            </a:pPr>
            <a:r>
              <a:rPr kumimoji="1" lang="en-US" altLang="ja-JP" sz="12800" dirty="0">
                <a:latin typeface="HGS明朝B" panose="02020800000000000000" pitchFamily="18" charset="-128"/>
                <a:ea typeface="HGS明朝B" panose="02020800000000000000" pitchFamily="18" charset="-128"/>
              </a:rPr>
              <a:t> </a:t>
            </a:r>
            <a:r>
              <a:rPr kumimoji="1" lang="ja-JP" altLang="ja-JP" sz="12800" dirty="0">
                <a:latin typeface="HGS明朝B" panose="02020800000000000000" pitchFamily="18" charset="-128"/>
                <a:ea typeface="HGS明朝B" panose="02020800000000000000" pitchFamily="18" charset="-128"/>
              </a:rPr>
              <a:t>価値を提供するため、参加者中心のアプローチを</a:t>
            </a:r>
            <a:endParaRPr kumimoji="1" lang="en-US" altLang="ja-JP" sz="1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marL="0" indent="0">
              <a:lnSpc>
                <a:spcPts val="3000"/>
              </a:lnSpc>
              <a:buNone/>
            </a:pPr>
            <a:r>
              <a:rPr kumimoji="1" lang="en-US" altLang="ja-JP" sz="12800" dirty="0">
                <a:latin typeface="HGS明朝B" panose="02020800000000000000" pitchFamily="18" charset="-128"/>
                <a:ea typeface="HGS明朝B" panose="02020800000000000000" pitchFamily="18" charset="-128"/>
              </a:rPr>
              <a:t>   </a:t>
            </a:r>
            <a:r>
              <a:rPr kumimoji="1" lang="ja-JP" altLang="ja-JP" sz="12800" dirty="0">
                <a:latin typeface="HGS明朝B" panose="02020800000000000000" pitchFamily="18" charset="-128"/>
                <a:ea typeface="HGS明朝B" panose="02020800000000000000" pitchFamily="18" charset="-128"/>
              </a:rPr>
              <a:t>開発する</a:t>
            </a:r>
            <a:endParaRPr kumimoji="1" lang="en-US" altLang="ja-JP" sz="1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>
              <a:lnSpc>
                <a:spcPts val="3000"/>
              </a:lnSpc>
            </a:pPr>
            <a:r>
              <a:rPr kumimoji="1" lang="ja-JP" altLang="ja-JP" sz="12800" dirty="0">
                <a:latin typeface="HGS明朝B" panose="02020800000000000000" pitchFamily="18" charset="-128"/>
                <a:ea typeface="HGS明朝B" panose="02020800000000000000" pitchFamily="18" charset="-128"/>
              </a:rPr>
              <a:t>個人的／職業的なつながりを築くための新たな機会を提供する </a:t>
            </a:r>
            <a:endParaRPr kumimoji="1" lang="en-US" altLang="ja-JP" sz="1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>
              <a:lnSpc>
                <a:spcPts val="3000"/>
              </a:lnSpc>
            </a:pPr>
            <a:r>
              <a:rPr kumimoji="1" lang="ja-JP" altLang="ja-JP" sz="12800" dirty="0">
                <a:latin typeface="HGS明朝B" panose="02020800000000000000" pitchFamily="18" charset="-128"/>
                <a:ea typeface="HGS明朝B" panose="02020800000000000000" pitchFamily="18" charset="-128"/>
              </a:rPr>
              <a:t>リーダーシップ育成およびスキル研修の機会を提供する</a:t>
            </a:r>
            <a:endParaRPr lang="en-US" altLang="ja-JP" sz="128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marL="0" indent="0">
              <a:buNone/>
            </a:pPr>
            <a:endParaRPr kumimoji="1" lang="en-US" altLang="ja-JP" sz="1600" dirty="0"/>
          </a:p>
          <a:p>
            <a:pPr marL="0" indent="0">
              <a:buNone/>
            </a:pPr>
            <a:endParaRPr kumimoji="1" lang="en-US" altLang="ja-JP" sz="1600" dirty="0"/>
          </a:p>
          <a:p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741700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827B839B-9ADE-406B-8590-F1CAEDED45A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xmlns="" id="{CFE45BF0-46DB-408C-B5F7-7B11716805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xmlns="" id="{2AEBC8F2-97B1-41B4-93F1-2D289E197F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xmlns="" id="{472E3A19-F5D5-48FC-BB9C-48C2F68F59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xmlns="" id="{7A62E32F-BB65-43A8-8EB5-92346890E5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14E91B64-9FCC-451E-AFB4-A827D63293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F2004917-4D73-4FB2-B3E8-2C7829859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6990" y="800392"/>
            <a:ext cx="9766213" cy="1212102"/>
          </a:xfrm>
        </p:spPr>
        <p:txBody>
          <a:bodyPr>
            <a:normAutofit/>
          </a:bodyPr>
          <a:lstStyle/>
          <a:p>
            <a:r>
              <a:rPr lang="ja-JP" altLang="en-US" sz="4000" dirty="0">
                <a:solidFill>
                  <a:srgbClr val="FFFFFF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     </a:t>
            </a:r>
            <a:r>
              <a:rPr lang="ja-JP" altLang="en-US" sz="4800" dirty="0">
                <a:solidFill>
                  <a:srgbClr val="FFFF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４，適応力を高める</a:t>
            </a:r>
            <a:endParaRPr kumimoji="1" lang="ja-JP" altLang="en-US" sz="4800" dirty="0">
              <a:solidFill>
                <a:srgbClr val="FFFF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46F7C7FB-7E72-4D34-A01C-1A1BBDB36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4185" y="2205388"/>
            <a:ext cx="10075318" cy="438116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ja-JP" altLang="en-US" sz="3200" dirty="0">
                <a:latin typeface="HGS明朝B" panose="02020800000000000000" pitchFamily="18" charset="-128"/>
                <a:ea typeface="HGS明朝B" panose="02020800000000000000" pitchFamily="18" charset="-128"/>
              </a:rPr>
              <a:t>目的： </a:t>
            </a:r>
            <a:endParaRPr lang="en-US" altLang="ja-JP" sz="32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marL="0" indent="0">
              <a:buNone/>
            </a:pPr>
            <a:r>
              <a:rPr lang="en-US" altLang="ja-JP" sz="3200" dirty="0">
                <a:latin typeface="HGS明朝B" panose="02020800000000000000" pitchFamily="18" charset="-128"/>
                <a:ea typeface="HGS明朝B" panose="02020800000000000000" pitchFamily="18" charset="-128"/>
              </a:rPr>
              <a:t>• </a:t>
            </a:r>
            <a:r>
              <a:rPr lang="ja-JP" altLang="en-US" sz="3200" dirty="0">
                <a:latin typeface="HGS明朝B" panose="02020800000000000000" pitchFamily="18" charset="-128"/>
                <a:ea typeface="HGS明朝B" panose="02020800000000000000" pitchFamily="18" charset="-128"/>
              </a:rPr>
              <a:t>研究と革新、および進んでリスクを負うことへの</a:t>
            </a:r>
            <a:endParaRPr lang="en-US" altLang="ja-JP" sz="32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marL="0" indent="0">
              <a:buNone/>
            </a:pPr>
            <a:r>
              <a:rPr lang="ja-JP" altLang="en-US" sz="3200" dirty="0">
                <a:latin typeface="HGS明朝B" panose="02020800000000000000" pitchFamily="18" charset="-128"/>
                <a:ea typeface="HGS明朝B" panose="02020800000000000000" pitchFamily="18" charset="-128"/>
              </a:rPr>
              <a:t>　意思を奨励する文化を築く </a:t>
            </a:r>
            <a:endParaRPr lang="en-US" altLang="ja-JP" sz="32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marL="0" indent="0">
              <a:buNone/>
            </a:pPr>
            <a:r>
              <a:rPr lang="en-US" altLang="ja-JP" sz="3200" dirty="0">
                <a:latin typeface="HGS明朝B" panose="02020800000000000000" pitchFamily="18" charset="-128"/>
                <a:ea typeface="HGS明朝B" panose="02020800000000000000" pitchFamily="18" charset="-128"/>
              </a:rPr>
              <a:t>• </a:t>
            </a:r>
            <a:r>
              <a:rPr lang="ja-JP" altLang="en-US" sz="3200" dirty="0">
                <a:latin typeface="HGS明朝B" panose="02020800000000000000" pitchFamily="18" charset="-128"/>
                <a:ea typeface="HGS明朝B" panose="02020800000000000000" pitchFamily="18" charset="-128"/>
              </a:rPr>
              <a:t>ガバナンス、構造、プロセスを合理化する </a:t>
            </a:r>
            <a:endParaRPr lang="en-US" altLang="ja-JP" sz="32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marL="0" indent="0">
              <a:buNone/>
            </a:pPr>
            <a:r>
              <a:rPr lang="en-US" altLang="ja-JP" sz="3200" dirty="0">
                <a:latin typeface="HGS明朝B" panose="02020800000000000000" pitchFamily="18" charset="-128"/>
                <a:ea typeface="HGS明朝B" panose="02020800000000000000" pitchFamily="18" charset="-128"/>
              </a:rPr>
              <a:t>• </a:t>
            </a:r>
            <a:r>
              <a:rPr lang="ja-JP" altLang="en-US" sz="3200" dirty="0">
                <a:latin typeface="HGS明朝B" panose="02020800000000000000" pitchFamily="18" charset="-128"/>
                <a:ea typeface="HGS明朝B" panose="02020800000000000000" pitchFamily="18" charset="-128"/>
              </a:rPr>
              <a:t>意思決定におけるより多様な考え方を育むために、</a:t>
            </a:r>
            <a:endParaRPr lang="en-US" altLang="ja-JP" sz="32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marL="0" indent="0">
              <a:buNone/>
            </a:pPr>
            <a:r>
              <a:rPr lang="ja-JP" altLang="en-US" sz="3200" dirty="0">
                <a:latin typeface="HGS明朝B" panose="02020800000000000000" pitchFamily="18" charset="-128"/>
                <a:ea typeface="HGS明朝B" panose="02020800000000000000" pitchFamily="18" charset="-128"/>
              </a:rPr>
              <a:t>　ガバナンスを見直す</a:t>
            </a:r>
            <a:r>
              <a:rPr lang="ja-JP" altLang="en-US" sz="3200" b="0" i="0" dirty="0">
                <a:effectLst/>
                <a:latin typeface="HGS明朝B" panose="02020800000000000000" pitchFamily="18" charset="-128"/>
                <a:ea typeface="HGS明朝B" panose="02020800000000000000" pitchFamily="18" charset="-128"/>
              </a:rPr>
              <a:t>「健全な企業運営を行う上で必</a:t>
            </a:r>
            <a:endParaRPr lang="en-US" altLang="ja-JP" sz="3200" b="0" i="0" dirty="0">
              <a:effectLst/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marL="0" indent="0">
              <a:buNone/>
            </a:pPr>
            <a:r>
              <a:rPr lang="ja-JP" altLang="en-US" sz="3200" dirty="0">
                <a:latin typeface="HGS明朝B" panose="02020800000000000000" pitchFamily="18" charset="-128"/>
                <a:ea typeface="HGS明朝B" panose="02020800000000000000" pitchFamily="18" charset="-128"/>
              </a:rPr>
              <a:t>　</a:t>
            </a:r>
            <a:r>
              <a:rPr lang="ja-JP" altLang="en-US" sz="3200" b="0" i="0" dirty="0">
                <a:effectLst/>
                <a:latin typeface="HGS明朝B" panose="02020800000000000000" pitchFamily="18" charset="-128"/>
                <a:ea typeface="HGS明朝B" panose="02020800000000000000" pitchFamily="18" charset="-128"/>
              </a:rPr>
              <a:t>要な管理体制の構築や企業の内部を統治すること」</a:t>
            </a:r>
            <a:endParaRPr kumimoji="1" lang="ja-JP" altLang="en-US" sz="32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3708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xmlns="" id="{911A6C77-6109-4F77-975B-C375615A557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xmlns="" id="{CB343D17-9934-455E-B326-2F39206BA44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23" name="Freeform 44">
              <a:extLst>
                <a:ext uri="{FF2B5EF4-FFF2-40B4-BE49-F238E27FC236}">
                  <a16:creationId xmlns:a16="http://schemas.microsoft.com/office/drawing/2014/main" xmlns="" id="{A8AA2B63-BFCD-40D0-B2D0-CB714D70E2E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45">
              <a:extLst>
                <a:ext uri="{FF2B5EF4-FFF2-40B4-BE49-F238E27FC236}">
                  <a16:creationId xmlns:a16="http://schemas.microsoft.com/office/drawing/2014/main" xmlns="" id="{80834EBB-06EA-4C69-AF7A-D5A4E69D8A8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46">
              <a:extLst>
                <a:ext uri="{FF2B5EF4-FFF2-40B4-BE49-F238E27FC236}">
                  <a16:creationId xmlns:a16="http://schemas.microsoft.com/office/drawing/2014/main" xmlns="" id="{2D314EC1-63E0-43B5-9CD5-F25593B2CA3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47">
              <a:extLst>
                <a:ext uri="{FF2B5EF4-FFF2-40B4-BE49-F238E27FC236}">
                  <a16:creationId xmlns:a16="http://schemas.microsoft.com/office/drawing/2014/main" xmlns="" id="{9577EB7D-16A7-4E05-9105-431E729665F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xmlns="" id="{EC1741C3-592F-47B5-93A0-66FC0BB97E4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34F562AC-C565-41DF-93CB-B49720D26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 fontScale="90000"/>
          </a:bodyPr>
          <a:lstStyle/>
          <a:p>
            <a:r>
              <a:rPr lang="ja-JP" altLang="en-US" sz="4900" kern="100" dirty="0">
                <a:solidFill>
                  <a:srgbClr val="FFFFFF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　　　　戦略計画の意義</a:t>
            </a:r>
            <a:r>
              <a:rPr lang="en-US" altLang="ja-JP" sz="2200" kern="100" dirty="0">
                <a:solidFill>
                  <a:srgbClr val="FFFFFF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/>
            </a:r>
            <a:br>
              <a:rPr lang="en-US" altLang="ja-JP" sz="2200" kern="100" dirty="0">
                <a:solidFill>
                  <a:srgbClr val="FFFFFF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</a:br>
            <a:r>
              <a:rPr lang="ja-JP" altLang="en-US" sz="2200" kern="100" dirty="0">
                <a:solidFill>
                  <a:srgbClr val="FFFFFF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　　　　　　　</a:t>
            </a:r>
            <a:r>
              <a:rPr lang="ja-JP" altLang="en-US" sz="2200" kern="100" dirty="0">
                <a:solidFill>
                  <a:schemeClr val="bg2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ー　</a:t>
            </a:r>
            <a:r>
              <a:rPr lang="ja-JP" altLang="en-US" sz="2400" dirty="0">
                <a:solidFill>
                  <a:schemeClr val="bg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築け未来を 行動力と先見の眼で －</a:t>
            </a:r>
            <a:r>
              <a:rPr lang="en-US" altLang="ja-JP" sz="2200" kern="100" dirty="0">
                <a:solidFill>
                  <a:srgbClr val="FFFFFF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/>
            </a:r>
            <a:br>
              <a:rPr lang="en-US" altLang="ja-JP" sz="2200" kern="100" dirty="0">
                <a:solidFill>
                  <a:srgbClr val="FFFFFF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</a:br>
            <a:r>
              <a:rPr lang="ja-JP" altLang="en-US" sz="2200" kern="100" dirty="0">
                <a:solidFill>
                  <a:srgbClr val="FFFFFF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　　　　　　　　　　　　　　　　　　　　　　</a:t>
            </a:r>
            <a:r>
              <a:rPr lang="ja-JP" altLang="ja-JP" sz="2200" kern="100" dirty="0">
                <a:solidFill>
                  <a:srgbClr val="FFFFFF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ルイス・ビ</a:t>
            </a:r>
            <a:r>
              <a:rPr lang="ja-JP" altLang="en-US" sz="2200" kern="100" dirty="0">
                <a:solidFill>
                  <a:srgbClr val="FFFFFF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セ</a:t>
            </a:r>
            <a:r>
              <a:rPr lang="ja-JP" altLang="ja-JP" sz="2200" kern="100" dirty="0">
                <a:solidFill>
                  <a:srgbClr val="FFFFFF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ンテ・ジアイ元</a:t>
            </a:r>
            <a:r>
              <a:rPr lang="en-US" altLang="ja-JP" sz="2200" kern="100" dirty="0">
                <a:solidFill>
                  <a:srgbClr val="FFFFFF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RI</a:t>
            </a:r>
            <a:r>
              <a:rPr lang="ja-JP" altLang="ja-JP" sz="2200" kern="100" dirty="0">
                <a:solidFill>
                  <a:srgbClr val="FFFFFF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会長</a:t>
            </a:r>
            <a:endParaRPr kumimoji="1" lang="ja-JP" altLang="en-US" sz="2200" dirty="0">
              <a:solidFill>
                <a:srgbClr val="FFFFFF"/>
              </a:solidFill>
            </a:endParaRPr>
          </a:p>
        </p:txBody>
      </p:sp>
      <p:pic>
        <p:nvPicPr>
          <p:cNvPr id="4" name="図 3" descr="スーツを着ている男はスマイルしている&#10;&#10;自動的に生成された説明">
            <a:extLst>
              <a:ext uri="{FF2B5EF4-FFF2-40B4-BE49-F238E27FC236}">
                <a16:creationId xmlns:a16="http://schemas.microsoft.com/office/drawing/2014/main" xmlns="" id="{A40897DB-23D6-45F7-A6F9-A3495AE1B40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119" r="2" b="14621"/>
          <a:stretch/>
        </p:blipFill>
        <p:spPr>
          <a:xfrm>
            <a:off x="1424902" y="2492376"/>
            <a:ext cx="3209779" cy="3563372"/>
          </a:xfrm>
          <a:prstGeom prst="rect">
            <a:avLst/>
          </a:prstGeom>
        </p:spPr>
      </p:pic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DD71A903-AC99-4495-8E40-F20177282A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5569" y="2535036"/>
            <a:ext cx="5471529" cy="3563159"/>
          </a:xfrm>
        </p:spPr>
        <p:txBody>
          <a:bodyPr>
            <a:normAutofit/>
          </a:bodyPr>
          <a:lstStyle/>
          <a:p>
            <a:r>
              <a:rPr kumimoji="1" lang="ja-JP" altLang="en-US" dirty="0">
                <a:latin typeface="HGP明朝B" panose="02020800000000000000" pitchFamily="18" charset="-128"/>
                <a:ea typeface="HGP明朝B" panose="02020800000000000000" pitchFamily="18" charset="-128"/>
              </a:rPr>
              <a:t>ビジョンのない行動は浪費であり</a:t>
            </a:r>
            <a:endParaRPr kumimoji="1" lang="en-US" altLang="ja-JP" dirty="0"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lang="ja-JP" altLang="en-US" dirty="0">
                <a:latin typeface="HGP明朝B" panose="02020800000000000000" pitchFamily="18" charset="-128"/>
                <a:ea typeface="HGP明朝B" panose="02020800000000000000" pitchFamily="18" charset="-128"/>
              </a:rPr>
              <a:t>行動のないビジョンは単なる夢である</a:t>
            </a:r>
            <a:endParaRPr lang="en-US" altLang="ja-JP" dirty="0"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r>
              <a:rPr kumimoji="1" lang="ja-JP" altLang="en-US" dirty="0">
                <a:latin typeface="HGP明朝B" panose="02020800000000000000" pitchFamily="18" charset="-128"/>
                <a:ea typeface="HGP明朝B" panose="02020800000000000000" pitchFamily="18" charset="-128"/>
              </a:rPr>
              <a:t>ビジョンのある行動は世界に希望をもたらす</a:t>
            </a:r>
            <a:endParaRPr kumimoji="1" lang="en-US" altLang="ja-JP" dirty="0"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HGP明朝B" panose="02020800000000000000" pitchFamily="18" charset="-128"/>
                <a:ea typeface="HGP明朝B" panose="02020800000000000000" pitchFamily="18" charset="-128"/>
              </a:rPr>
              <a:t>　　　　</a:t>
            </a:r>
            <a:r>
              <a:rPr lang="ja-JP" altLang="en-US" sz="2000" dirty="0">
                <a:latin typeface="HGP明朝B" panose="02020800000000000000" pitchFamily="18" charset="-128"/>
                <a:ea typeface="HGP明朝B" panose="02020800000000000000" pitchFamily="18" charset="-128"/>
              </a:rPr>
              <a:t>　</a:t>
            </a:r>
            <a:r>
              <a:rPr lang="en-US" altLang="ja-JP" sz="2000" dirty="0">
                <a:latin typeface="HGP明朝B" panose="02020800000000000000" pitchFamily="18" charset="-128"/>
                <a:ea typeface="HGP明朝B" panose="02020800000000000000" pitchFamily="18" charset="-128"/>
              </a:rPr>
              <a:t>1996</a:t>
            </a:r>
            <a:r>
              <a:rPr lang="ja-JP" altLang="en-US" sz="2000" dirty="0">
                <a:latin typeface="HGP明朝B" panose="02020800000000000000" pitchFamily="18" charset="-128"/>
                <a:ea typeface="HGP明朝B" panose="02020800000000000000" pitchFamily="18" charset="-128"/>
              </a:rPr>
              <a:t>年カルガリー国際大会</a:t>
            </a:r>
            <a:endParaRPr kumimoji="1" lang="ja-JP" altLang="en-US" sz="2000" dirty="0">
              <a:latin typeface="HGP明朝B" panose="02020800000000000000" pitchFamily="18" charset="-128"/>
              <a:ea typeface="HGP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7365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8" name="Rectangle 67">
            <a:extLst>
              <a:ext uri="{FF2B5EF4-FFF2-40B4-BE49-F238E27FC236}">
                <a16:creationId xmlns:a16="http://schemas.microsoft.com/office/drawing/2014/main" xmlns="" id="{827B839B-9ADE-406B-8590-F1CAEDED45A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45">
            <a:extLst>
              <a:ext uri="{FF2B5EF4-FFF2-40B4-BE49-F238E27FC236}">
                <a16:creationId xmlns:a16="http://schemas.microsoft.com/office/drawing/2014/main" xmlns="" id="{CFE45BF0-46DB-408C-B5F7-7B11716805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" name="Freeform 46">
            <a:extLst>
              <a:ext uri="{FF2B5EF4-FFF2-40B4-BE49-F238E27FC236}">
                <a16:creationId xmlns:a16="http://schemas.microsoft.com/office/drawing/2014/main" xmlns="" id="{2AEBC8F2-97B1-41B4-93F1-2D289E197F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Freeform 47">
            <a:extLst>
              <a:ext uri="{FF2B5EF4-FFF2-40B4-BE49-F238E27FC236}">
                <a16:creationId xmlns:a16="http://schemas.microsoft.com/office/drawing/2014/main" xmlns="" id="{472E3A19-F5D5-48FC-BB9C-48C2F68F59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Freeform 44">
            <a:extLst>
              <a:ext uri="{FF2B5EF4-FFF2-40B4-BE49-F238E27FC236}">
                <a16:creationId xmlns:a16="http://schemas.microsoft.com/office/drawing/2014/main" xmlns="" id="{7A62E32F-BB65-43A8-8EB5-92346890E5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xmlns="" id="{14E91B64-9FCC-451E-AFB4-A827D63293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4992430B-2C12-4D3D-BB0D-5745D52F1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1"/>
            <a:ext cx="10264697" cy="1212102"/>
          </a:xfrm>
        </p:spPr>
        <p:txBody>
          <a:bodyPr>
            <a:normAutofit fontScale="90000"/>
          </a:bodyPr>
          <a:lstStyle/>
          <a:p>
            <a:r>
              <a:rPr lang="en-US" altLang="ja-JP" sz="4800" kern="100" dirty="0">
                <a:solidFill>
                  <a:srgbClr val="FFFFFF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/>
            </a:r>
            <a:br>
              <a:rPr lang="en-US" altLang="ja-JP" sz="4800" kern="100" dirty="0">
                <a:solidFill>
                  <a:srgbClr val="FFFFFF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</a:br>
            <a:r>
              <a:rPr lang="ja-JP" altLang="en-US" sz="4800" kern="100" dirty="0">
                <a:solidFill>
                  <a:srgbClr val="FFFFFF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　　　</a:t>
            </a:r>
            <a:r>
              <a:rPr lang="ja-JP" altLang="ja-JP" sz="4800" kern="100" dirty="0">
                <a:solidFill>
                  <a:srgbClr val="FFFFFF"/>
                </a:solidFill>
                <a:effectLst/>
                <a:latin typeface="HG平成明朝体W9" panose="02020A09000000000000" pitchFamily="17" charset="-128"/>
                <a:ea typeface="HG平成明朝体W9" panose="02020A09000000000000" pitchFamily="17" charset="-128"/>
                <a:cs typeface="Times New Roman" panose="02020603050405020304" pitchFamily="18" charset="0"/>
              </a:rPr>
              <a:t>クラブ戦略計画</a:t>
            </a:r>
            <a:r>
              <a:rPr lang="ja-JP" altLang="en-US" sz="4800" kern="100" dirty="0">
                <a:solidFill>
                  <a:srgbClr val="FFFFFF"/>
                </a:solidFill>
                <a:effectLst/>
                <a:latin typeface="HG平成明朝体W9" panose="02020A09000000000000" pitchFamily="17" charset="-128"/>
                <a:ea typeface="HG平成明朝体W9" panose="02020A09000000000000" pitchFamily="17" charset="-128"/>
                <a:cs typeface="Times New Roman" panose="02020603050405020304" pitchFamily="18" charset="0"/>
              </a:rPr>
              <a:t>とは</a:t>
            </a:r>
            <a:r>
              <a:rPr lang="en-US" altLang="ja-JP" sz="4000" kern="100" dirty="0">
                <a:solidFill>
                  <a:srgbClr val="FFFFFF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/>
            </a:r>
            <a:br>
              <a:rPr lang="en-US" altLang="ja-JP" sz="4000" kern="100" dirty="0">
                <a:solidFill>
                  <a:srgbClr val="FFFFFF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</a:br>
            <a:endParaRPr kumimoji="1" lang="ja-JP" altLang="en-US" sz="4000" dirty="0">
              <a:solidFill>
                <a:srgbClr val="FFFFFF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37E2A93D-DA3E-4313-8B1C-21E576A4FF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7284" y="2378077"/>
            <a:ext cx="10233061" cy="3679534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</a:pPr>
            <a:endParaRPr lang="en-US" altLang="ja-JP" sz="32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>
              <a:lnSpc>
                <a:spcPct val="100000"/>
              </a:lnSpc>
            </a:pPr>
            <a:r>
              <a:rPr lang="ja-JP" altLang="en-US" sz="3200" dirty="0">
                <a:latin typeface="HGS明朝B" panose="02020800000000000000" pitchFamily="18" charset="-128"/>
                <a:ea typeface="HGS明朝B" panose="02020800000000000000" pitchFamily="18" charset="-128"/>
              </a:rPr>
              <a:t>目的地にたどり着くために地図が必要となるように、クラブや地区が</a:t>
            </a:r>
            <a:r>
              <a:rPr lang="ja-JP" altLang="en-US" sz="3200" dirty="0">
                <a:highlight>
                  <a:srgbClr val="FFFF00"/>
                </a:highlight>
                <a:latin typeface="HGS明朝B" panose="02020800000000000000" pitchFamily="18" charset="-128"/>
                <a:ea typeface="HGS明朝B" panose="02020800000000000000" pitchFamily="18" charset="-128"/>
              </a:rPr>
              <a:t>目標とビジョンの達成に向けて行動するには戦略計画が必要</a:t>
            </a:r>
            <a:r>
              <a:rPr lang="ja-JP" altLang="en-US" sz="3200" dirty="0">
                <a:latin typeface="HGS明朝B" panose="02020800000000000000" pitchFamily="18" charset="-128"/>
                <a:ea typeface="HGS明朝B" panose="02020800000000000000" pitchFamily="18" charset="-128"/>
              </a:rPr>
              <a:t>となります。</a:t>
            </a:r>
            <a:endParaRPr lang="en-US" altLang="ja-JP" sz="3200" dirty="0">
              <a:latin typeface="Helvetica Neue"/>
            </a:endParaRPr>
          </a:p>
          <a:p>
            <a:pPr>
              <a:lnSpc>
                <a:spcPct val="100000"/>
              </a:lnSpc>
            </a:pPr>
            <a:r>
              <a:rPr lang="ja-JP" altLang="ja-JP" sz="3200" kern="100" dirty="0"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ロータリアン一人ひとりが自分のロータリークラブについて考え</a:t>
            </a:r>
            <a:r>
              <a:rPr lang="ja-JP" altLang="en-US" sz="3200" kern="100" dirty="0"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。</a:t>
            </a:r>
            <a:r>
              <a:rPr lang="ja-JP" altLang="ja-JP" sz="3200" kern="100" dirty="0"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、</a:t>
            </a:r>
            <a:r>
              <a:rPr lang="ja-JP" altLang="ja-JP" sz="3200" kern="100" dirty="0">
                <a:highlight>
                  <a:srgbClr val="FFFF00"/>
                </a:highlight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クラブの総意として未来の自分のクラブのあるべき姿を具体化</a:t>
            </a:r>
            <a:r>
              <a:rPr lang="ja-JP" altLang="ja-JP" sz="3200" kern="100" dirty="0"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し</a:t>
            </a:r>
            <a:r>
              <a:rPr lang="ja-JP" altLang="en-US" sz="3200" kern="100" dirty="0">
                <a:latin typeface="HGS明朝B" panose="02020800000000000000" pitchFamily="18" charset="-128"/>
                <a:ea typeface="HGS明朝B" panose="02020800000000000000" pitchFamily="18" charset="-128"/>
                <a:cs typeface="Times New Roman" panose="02020603050405020304" pitchFamily="18" charset="0"/>
              </a:rPr>
              <a:t>ていくことです</a:t>
            </a:r>
            <a:endParaRPr lang="en-US" altLang="ja-JP" sz="3200" kern="100" dirty="0">
              <a:latin typeface="HGS明朝B" panose="02020800000000000000" pitchFamily="18" charset="-128"/>
              <a:ea typeface="HGS明朝B" panose="02020800000000000000" pitchFamily="18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4092482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02B60D74-7029-45FD-9A86-E05C27EBE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戦略立案プロセスの概要</a:t>
            </a:r>
            <a:endParaRPr kumimoji="1" lang="ja-JP" altLang="en-US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xmlns="" id="{E5652D1D-3B70-4284-BBD5-DEAD2F0A45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02082584"/>
              </p:ext>
            </p:extLst>
          </p:nvPr>
        </p:nvGraphicFramePr>
        <p:xfrm>
          <a:off x="462337" y="1825624"/>
          <a:ext cx="11234029" cy="48921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8184">
                  <a:extLst>
                    <a:ext uri="{9D8B030D-6E8A-4147-A177-3AD203B41FA5}">
                      <a16:colId xmlns:a16="http://schemas.microsoft.com/office/drawing/2014/main" xmlns="" val="286871365"/>
                    </a:ext>
                  </a:extLst>
                </a:gridCol>
                <a:gridCol w="2838615">
                  <a:extLst>
                    <a:ext uri="{9D8B030D-6E8A-4147-A177-3AD203B41FA5}">
                      <a16:colId xmlns:a16="http://schemas.microsoft.com/office/drawing/2014/main" xmlns="" val="3700336556"/>
                    </a:ext>
                  </a:extLst>
                </a:gridCol>
                <a:gridCol w="2838615">
                  <a:extLst>
                    <a:ext uri="{9D8B030D-6E8A-4147-A177-3AD203B41FA5}">
                      <a16:colId xmlns:a16="http://schemas.microsoft.com/office/drawing/2014/main" xmlns="" val="2191288814"/>
                    </a:ext>
                  </a:extLst>
                </a:gridCol>
                <a:gridCol w="2838615">
                  <a:extLst>
                    <a:ext uri="{9D8B030D-6E8A-4147-A177-3AD203B41FA5}">
                      <a16:colId xmlns:a16="http://schemas.microsoft.com/office/drawing/2014/main" xmlns="" val="3380632120"/>
                    </a:ext>
                  </a:extLst>
                </a:gridCol>
              </a:tblGrid>
              <a:tr h="2006905">
                <a:tc>
                  <a:txBody>
                    <a:bodyPr/>
                    <a:lstStyle/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r>
                        <a:rPr kumimoji="1" lang="ja-JP" altLang="en-US" dirty="0">
                          <a:solidFill>
                            <a:srgbClr val="FF0000"/>
                          </a:solidFill>
                        </a:rPr>
                        <a:t>第一段階</a:t>
                      </a:r>
                      <a:endParaRPr kumimoji="1" lang="en-US" altLang="ja-JP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r>
                        <a:rPr kumimoji="1" lang="ja-JP" altLang="en-US" dirty="0">
                          <a:solidFill>
                            <a:srgbClr val="FFFF00"/>
                          </a:solidFill>
                        </a:rPr>
                        <a:t>現状分析</a:t>
                      </a:r>
                      <a:endParaRPr kumimoji="1" lang="en-US" altLang="ja-JP" dirty="0">
                        <a:solidFill>
                          <a:srgbClr val="FFFF00"/>
                        </a:solidFill>
                      </a:endParaRPr>
                    </a:p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r>
                        <a:rPr lang="ja-JP" altLang="en-US" sz="1800" u="none" strike="noStrike" dirty="0">
                          <a:effectLst/>
                        </a:rPr>
                        <a:t>クラブの現状はどうか？</a:t>
                      </a:r>
                      <a:endParaRPr kumimoji="1" lang="en-US" altLang="ja-JP" dirty="0"/>
                    </a:p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r>
                        <a:rPr kumimoji="1" lang="ja-JP" altLang="en-US" dirty="0">
                          <a:solidFill>
                            <a:srgbClr val="FF0000"/>
                          </a:solidFill>
                        </a:rPr>
                        <a:t>第二段階</a:t>
                      </a:r>
                      <a:endParaRPr kumimoji="1" lang="en-US" altLang="ja-JP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r>
                        <a:rPr kumimoji="1" lang="ja-JP" altLang="en-US" dirty="0">
                          <a:solidFill>
                            <a:srgbClr val="FFFF00"/>
                          </a:solidFill>
                        </a:rPr>
                        <a:t>ビジョンの作成</a:t>
                      </a:r>
                      <a:endParaRPr kumimoji="1" lang="en-US" altLang="ja-JP" dirty="0">
                        <a:solidFill>
                          <a:srgbClr val="FFFF00"/>
                        </a:solidFill>
                      </a:endParaRPr>
                    </a:p>
                    <a:p>
                      <a:pPr algn="ctr"/>
                      <a:endParaRPr kumimoji="1" lang="en-US" altLang="ja-JP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u="none" strike="noStrike" dirty="0">
                          <a:effectLst/>
                        </a:rPr>
                        <a:t>どの様なクラブに成りたいのか？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+mn-ea"/>
                      </a:endParaRPr>
                    </a:p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r>
                        <a:rPr kumimoji="1" lang="ja-JP" altLang="en-US" dirty="0">
                          <a:solidFill>
                            <a:srgbClr val="FF0000"/>
                          </a:solidFill>
                        </a:rPr>
                        <a:t>第三段階</a:t>
                      </a:r>
                      <a:endParaRPr kumimoji="1" lang="en-US" altLang="ja-JP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r>
                        <a:rPr kumimoji="1" lang="ja-JP" altLang="en-US" dirty="0">
                          <a:solidFill>
                            <a:srgbClr val="FFFF00"/>
                          </a:solidFill>
                        </a:rPr>
                        <a:t>計画作成</a:t>
                      </a:r>
                      <a:endParaRPr kumimoji="1" lang="en-US" altLang="ja-JP" dirty="0">
                        <a:solidFill>
                          <a:srgbClr val="FFFF00"/>
                        </a:solidFill>
                      </a:endParaRPr>
                    </a:p>
                    <a:p>
                      <a:pPr algn="ctr"/>
                      <a:endParaRPr kumimoji="1" lang="en-US" altLang="ja-JP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u="none" strike="noStrike" dirty="0">
                          <a:effectLst/>
                        </a:rPr>
                        <a:t>どのようにビジョンを実現できるのか？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r>
                        <a:rPr kumimoji="1" lang="ja-JP" altLang="en-US" dirty="0">
                          <a:solidFill>
                            <a:srgbClr val="FF0000"/>
                          </a:solidFill>
                        </a:rPr>
                        <a:t>第四段階</a:t>
                      </a:r>
                      <a:endParaRPr kumimoji="1" lang="en-US" altLang="ja-JP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r>
                        <a:rPr kumimoji="1" lang="ja-JP" altLang="en-US" dirty="0">
                          <a:solidFill>
                            <a:srgbClr val="FFFF00"/>
                          </a:solidFill>
                        </a:rPr>
                        <a:t>進捗の確認</a:t>
                      </a:r>
                      <a:endParaRPr kumimoji="1" lang="en-US" altLang="ja-JP" dirty="0">
                        <a:solidFill>
                          <a:srgbClr val="FFFF00"/>
                        </a:solidFill>
                      </a:endParaRPr>
                    </a:p>
                    <a:p>
                      <a:pPr algn="ctr"/>
                      <a:endParaRPr kumimoji="1" lang="en-US" altLang="ja-JP" dirty="0"/>
                    </a:p>
                    <a:p>
                      <a:pPr algn="ctr"/>
                      <a:r>
                        <a:rPr lang="ja-JP" altLang="en-US" sz="1800" u="none" strike="noStrike" dirty="0">
                          <a:effectLst/>
                        </a:rPr>
                        <a:t>目標への進み具合はどうか？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5053341"/>
                  </a:ext>
                </a:extLst>
              </a:tr>
              <a:tr h="26061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u="none" strike="noStrike" dirty="0">
                          <a:effectLst/>
                        </a:rPr>
                        <a:t>・取り組むべき</a:t>
                      </a:r>
                      <a:endParaRPr lang="en-US" altLang="ja-JP" sz="1800" u="none" strike="noStrike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u="none" strike="noStrike" dirty="0">
                          <a:effectLst/>
                        </a:rPr>
                        <a:t>   </a:t>
                      </a:r>
                      <a:r>
                        <a:rPr lang="ja-JP" alt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戦略課題を特定する　</a:t>
                      </a:r>
                      <a:r>
                        <a:rPr lang="ja-JP" altLang="en-US" sz="1800" u="none" strike="noStrike" dirty="0">
                          <a:effectLst/>
                        </a:rPr>
                        <a:t/>
                      </a:r>
                      <a:br>
                        <a:rPr lang="ja-JP" altLang="en-US" sz="1800" u="none" strike="noStrike" dirty="0">
                          <a:effectLst/>
                        </a:rPr>
                      </a:br>
                      <a:r>
                        <a:rPr lang="ja-JP" altLang="en-US" sz="1800" u="none" strike="noStrike" dirty="0">
                          <a:effectLst/>
                        </a:rPr>
                        <a:t>・クラブの長所と短所</a:t>
                      </a:r>
                      <a:endParaRPr lang="en-US" altLang="ja-JP" sz="1800" u="none" strike="noStrike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u="none" strike="noStrike" dirty="0">
                          <a:effectLst/>
                        </a:rPr>
                        <a:t>    </a:t>
                      </a:r>
                      <a:r>
                        <a:rPr lang="ja-JP" altLang="en-US" sz="1800" u="none" strike="noStrike" dirty="0">
                          <a:effectLst/>
                        </a:rPr>
                        <a:t>を把握する</a:t>
                      </a:r>
                      <a:br>
                        <a:rPr lang="ja-JP" altLang="en-US" sz="1800" u="none" strike="noStrike" dirty="0">
                          <a:effectLst/>
                        </a:rPr>
                      </a:br>
                      <a:r>
                        <a:rPr lang="ja-JP" altLang="en-US" sz="1800" u="none" strike="noStrike" dirty="0">
                          <a:effectLst/>
                        </a:rPr>
                        <a:t>・会員の満足度と</a:t>
                      </a:r>
                      <a:endParaRPr lang="en-US" altLang="ja-JP" sz="1800" u="none" strike="noStrike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u="none" strike="noStrike" dirty="0">
                          <a:effectLst/>
                        </a:rPr>
                        <a:t>   </a:t>
                      </a:r>
                      <a:r>
                        <a:rPr lang="ja-JP" altLang="en-US" sz="1800" u="none" strike="noStrike" dirty="0">
                          <a:effectLst/>
                        </a:rPr>
                        <a:t>ニーズを調べる</a:t>
                      </a:r>
                      <a:br>
                        <a:rPr lang="ja-JP" altLang="en-US" sz="1800" u="none" strike="noStrike" dirty="0">
                          <a:effectLst/>
                        </a:rPr>
                      </a:br>
                      <a:r>
                        <a:rPr lang="ja-JP" altLang="en-US" sz="1800" u="none" strike="noStrike" dirty="0">
                          <a:effectLst/>
                        </a:rPr>
                        <a:t>・地域社会にある機会</a:t>
                      </a:r>
                      <a:endParaRPr lang="en-US" altLang="ja-JP" sz="1800" u="none" strike="noStrike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u="none" strike="noStrike" dirty="0">
                          <a:effectLst/>
                        </a:rPr>
                        <a:t>   </a:t>
                      </a:r>
                      <a:r>
                        <a:rPr lang="ja-JP" altLang="en-US" sz="1800" u="none" strike="noStrike" dirty="0">
                          <a:effectLst/>
                        </a:rPr>
                        <a:t>と課題を特定する</a:t>
                      </a:r>
                      <a:endParaRPr kumimoji="1" lang="ja-JP" altLang="en-US" dirty="0"/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u="none" strike="noStrike" dirty="0">
                          <a:effectLst/>
                        </a:rPr>
                        <a:t>・クラブが実現したい</a:t>
                      </a:r>
                      <a:endParaRPr lang="en-US" altLang="ja-JP" sz="1800" u="none" strike="noStrike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u="none" strike="noStrike" dirty="0">
                          <a:effectLst/>
                        </a:rPr>
                        <a:t>    </a:t>
                      </a:r>
                      <a:r>
                        <a:rPr lang="ja-JP" altLang="en-US" sz="1800" u="none" strike="noStrike" dirty="0">
                          <a:effectLst/>
                        </a:rPr>
                        <a:t>特徴を</a:t>
                      </a:r>
                      <a:r>
                        <a:rPr lang="en-US" altLang="ja-JP" sz="1800" u="none" strike="noStrike" dirty="0">
                          <a:effectLst/>
                        </a:rPr>
                        <a:t>5</a:t>
                      </a:r>
                      <a:r>
                        <a:rPr lang="ja-JP" altLang="en-US" sz="1800" u="none" strike="noStrike" dirty="0">
                          <a:effectLst/>
                        </a:rPr>
                        <a:t>～</a:t>
                      </a:r>
                      <a:r>
                        <a:rPr lang="en-US" altLang="ja-JP" sz="1800" u="none" strike="noStrike" dirty="0">
                          <a:effectLst/>
                        </a:rPr>
                        <a:t>7</a:t>
                      </a:r>
                      <a:r>
                        <a:rPr lang="ja-JP" altLang="en-US" sz="1800" u="none" strike="noStrike" dirty="0">
                          <a:effectLst/>
                        </a:rPr>
                        <a:t>つ挙げる</a:t>
                      </a:r>
                      <a:br>
                        <a:rPr lang="ja-JP" altLang="en-US" sz="1800" u="none" strike="noStrike" dirty="0">
                          <a:effectLst/>
                        </a:rPr>
                      </a:br>
                      <a:r>
                        <a:rPr lang="ja-JP" altLang="en-US" sz="1800" u="none" strike="noStrike" dirty="0">
                          <a:effectLst/>
                        </a:rPr>
                        <a:t>・</a:t>
                      </a:r>
                      <a:r>
                        <a:rPr lang="ja-JP" alt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ビジョン声明をつくる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u="none" strike="noStrike" dirty="0">
                          <a:effectLst/>
                        </a:rPr>
                        <a:t>・</a:t>
                      </a:r>
                      <a:r>
                        <a:rPr lang="ja-JP" alt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戦略的事項を定める</a:t>
                      </a:r>
                      <a:br>
                        <a:rPr lang="ja-JP" alt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</a:br>
                      <a:r>
                        <a:rPr lang="ja-JP" alt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・年次目標を立てる</a:t>
                      </a:r>
                      <a:r>
                        <a:rPr lang="ja-JP" altLang="en-US" sz="1800" u="none" strike="noStrike" dirty="0">
                          <a:solidFill>
                            <a:schemeClr val="accent2"/>
                          </a:solidFill>
                          <a:effectLst/>
                        </a:rPr>
                        <a:t/>
                      </a:r>
                      <a:br>
                        <a:rPr lang="ja-JP" altLang="en-US" sz="1800" u="none" strike="noStrike" dirty="0">
                          <a:solidFill>
                            <a:schemeClr val="accent2"/>
                          </a:solidFill>
                          <a:effectLst/>
                        </a:rPr>
                      </a:br>
                      <a:r>
                        <a:rPr lang="ja-JP" altLang="en-US" sz="1800" u="none" strike="noStrike" dirty="0">
                          <a:effectLst/>
                        </a:rPr>
                        <a:t>・活動項目、実施期限</a:t>
                      </a:r>
                      <a:endParaRPr lang="en-US" altLang="ja-JP" sz="1800" u="none" strike="noStrike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u="none" strike="noStrike" dirty="0">
                          <a:effectLst/>
                        </a:rPr>
                        <a:t>   </a:t>
                      </a:r>
                      <a:r>
                        <a:rPr lang="ja-JP" altLang="en-US" sz="1800" u="none" strike="noStrike" dirty="0">
                          <a:effectLst/>
                        </a:rPr>
                        <a:t>必要なリソースを挙</a:t>
                      </a:r>
                      <a:endParaRPr lang="en-US" altLang="ja-JP" sz="1800" u="none" strike="noStrike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800" u="none" strike="noStrike" dirty="0">
                          <a:effectLst/>
                        </a:rPr>
                        <a:t>   </a:t>
                      </a:r>
                      <a:r>
                        <a:rPr lang="ja-JP" altLang="en-US" sz="1800" u="none" strike="noStrike" dirty="0">
                          <a:effectLst/>
                        </a:rPr>
                        <a:t>げる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+mn-ea"/>
                      </a:endParaRPr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・年次目標に向けた進捗</a:t>
                      </a:r>
                      <a:endParaRPr lang="en-US" altLang="ja-JP" sz="1800" u="none" strike="noStrike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　を確認する</a:t>
                      </a:r>
                      <a:r>
                        <a:rPr lang="ja-JP" altLang="en-US" sz="1800" u="none" strike="noStrike" dirty="0">
                          <a:effectLst/>
                        </a:rPr>
                        <a:t/>
                      </a:r>
                      <a:br>
                        <a:rPr lang="ja-JP" altLang="en-US" sz="1800" u="none" strike="noStrike" dirty="0">
                          <a:effectLst/>
                        </a:rPr>
                      </a:br>
                      <a:r>
                        <a:rPr lang="ja-JP" altLang="en-US" sz="1800" u="none" strike="noStrike" dirty="0">
                          <a:effectLst/>
                        </a:rPr>
                        <a:t>・目標を達成できなかっ</a:t>
                      </a:r>
                      <a:endParaRPr lang="en-US" altLang="ja-JP" sz="1800" u="none" strike="noStrike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u="none" strike="noStrike" dirty="0">
                          <a:effectLst/>
                        </a:rPr>
                        <a:t>    た場合その理由を特</a:t>
                      </a:r>
                      <a:endParaRPr lang="en-US" altLang="ja-JP" sz="1800" u="none" strike="noStrike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u="none" strike="noStrike" dirty="0">
                          <a:effectLst/>
                        </a:rPr>
                        <a:t>　定する</a:t>
                      </a:r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+mn-ea"/>
                      </a:endParaRPr>
                    </a:p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059538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64607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xmlns="" id="{D156D052-793D-47CA-8C87-6B178D001565}"/>
              </a:ext>
            </a:extLst>
          </p:cNvPr>
          <p:cNvSpPr/>
          <p:nvPr/>
        </p:nvSpPr>
        <p:spPr>
          <a:xfrm>
            <a:off x="641405" y="485031"/>
            <a:ext cx="5454595" cy="120565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071BC32A-E544-4CE5-BE6A-2C553A45F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solidFill>
                  <a:schemeClr val="bg2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戦略計画立案モデル</a:t>
            </a:r>
            <a:endParaRPr kumimoji="1" lang="ja-JP" altLang="en-US" dirty="0">
              <a:solidFill>
                <a:schemeClr val="bg2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54DA03A7-2D8D-480F-8828-9ED63FE1D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戦略計画の立案は、まずクラブのビジョンとその実現に向けた 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ja-JP" dirty="0">
                <a:latin typeface="HGP明朝E" panose="02020900000000000000" pitchFamily="18" charset="-128"/>
                <a:ea typeface="HGP明朝E" panose="02020900000000000000" pitchFamily="18" charset="-128"/>
              </a:rPr>
              <a:t>  </a:t>
            </a:r>
            <a:r>
              <a:rPr lang="ja-JP" altLang="en-US" dirty="0">
                <a:solidFill>
                  <a:srgbClr val="FF00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優先項目の設定</a:t>
            </a: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から始まります。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>
              <a:lnSpc>
                <a:spcPct val="100000"/>
              </a:lnSpc>
            </a:pP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次に優先項目を達成するための </a:t>
            </a:r>
            <a:r>
              <a:rPr lang="ja-JP" altLang="en-US" dirty="0">
                <a:solidFill>
                  <a:srgbClr val="FF00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年次目標</a:t>
            </a: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を定めます。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 </a:t>
            </a:r>
            <a:endParaRPr lang="en-US" altLang="ja-JP" dirty="0">
              <a:latin typeface="HGP明朝E" panose="02020900000000000000" pitchFamily="18" charset="-128"/>
              <a:ea typeface="HGP明朝E" panose="02020900000000000000" pitchFamily="18" charset="-128"/>
            </a:endParaRPr>
          </a:p>
          <a:p>
            <a:pPr>
              <a:lnSpc>
                <a:spcPct val="100000"/>
              </a:lnSpc>
            </a:pP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クラブの</a:t>
            </a:r>
            <a:r>
              <a:rPr lang="ja-JP" altLang="en-US" dirty="0">
                <a:solidFill>
                  <a:srgbClr val="FF00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現状分析 </a:t>
            </a:r>
            <a:r>
              <a:rPr lang="ja-JP" altLang="en-US" dirty="0">
                <a:solidFill>
                  <a:schemeClr val="accent4">
                    <a:lumMod val="50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→</a:t>
            </a:r>
            <a:r>
              <a:rPr lang="ja-JP" altLang="en-US" dirty="0">
                <a:solidFill>
                  <a:srgbClr val="FF00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 ビジョン</a:t>
            </a: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の大枠を</a:t>
            </a:r>
            <a:r>
              <a:rPr lang="ja-JP" altLang="en-US" dirty="0">
                <a:solidFill>
                  <a:srgbClr val="FF00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作成</a:t>
            </a: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 </a:t>
            </a:r>
            <a:r>
              <a:rPr lang="ja-JP" altLang="en-US" dirty="0">
                <a:solidFill>
                  <a:schemeClr val="accent4">
                    <a:lumMod val="50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→ </a:t>
            </a: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クラブの現状を考慮してビジョンを</a:t>
            </a:r>
            <a:r>
              <a:rPr lang="ja-JP" altLang="en-US" dirty="0">
                <a:solidFill>
                  <a:srgbClr val="FF00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調整</a:t>
            </a: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 </a:t>
            </a:r>
            <a:r>
              <a:rPr lang="ja-JP" altLang="en-US" dirty="0">
                <a:solidFill>
                  <a:schemeClr val="accent4">
                    <a:lumMod val="50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→ </a:t>
            </a: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ビジョン実現に向けた</a:t>
            </a:r>
            <a:r>
              <a:rPr lang="ja-JP" altLang="en-US" dirty="0">
                <a:solidFill>
                  <a:srgbClr val="FF00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優先事項</a:t>
            </a: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を設定 </a:t>
            </a:r>
            <a:r>
              <a:rPr lang="ja-JP" altLang="en-US" dirty="0">
                <a:solidFill>
                  <a:schemeClr val="accent4">
                    <a:lumMod val="50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→</a:t>
            </a: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 優先事項に沿って今後３～５年の</a:t>
            </a:r>
            <a:r>
              <a:rPr lang="ja-JP" altLang="en-US" dirty="0">
                <a:solidFill>
                  <a:srgbClr val="FF00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年次目標を設定 </a:t>
            </a:r>
            <a:r>
              <a:rPr lang="ja-JP" altLang="en-US" dirty="0">
                <a:solidFill>
                  <a:schemeClr val="accent4">
                    <a:lumMod val="50000"/>
                  </a:schemeClr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→</a:t>
            </a:r>
            <a:r>
              <a:rPr lang="ja-JP" altLang="en-US" dirty="0">
                <a:latin typeface="HGP明朝E" panose="02020900000000000000" pitchFamily="18" charset="-128"/>
                <a:ea typeface="HGP明朝E" panose="02020900000000000000" pitchFamily="18" charset="-128"/>
              </a:rPr>
              <a:t> 戦略計画の</a:t>
            </a:r>
            <a:r>
              <a:rPr lang="ja-JP" altLang="en-US" dirty="0">
                <a:solidFill>
                  <a:srgbClr val="FF0000"/>
                </a:solidFill>
                <a:latin typeface="HGP明朝E" panose="02020900000000000000" pitchFamily="18" charset="-128"/>
                <a:ea typeface="HGP明朝E" panose="02020900000000000000" pitchFamily="18" charset="-128"/>
              </a:rPr>
              <a:t>実施状況を随時確認</a:t>
            </a:r>
            <a:endParaRPr kumimoji="1" lang="ja-JP" altLang="en-US" dirty="0">
              <a:solidFill>
                <a:srgbClr val="FF0000"/>
              </a:solidFill>
              <a:latin typeface="HGP明朝E" panose="02020900000000000000" pitchFamily="18" charset="-128"/>
              <a:ea typeface="HGP明朝E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5365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17C931CD-3EF5-4FC8-8ECE-F52BE2BB2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b="0" i="0" u="none" strike="noStrike" baseline="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/>
            </a:r>
            <a:br>
              <a:rPr lang="en-US" altLang="ja-JP" b="0" i="0" u="none" strike="noStrike" baseline="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</a:br>
            <a:r>
              <a:rPr lang="ja-JP" altLang="en-US" b="0" i="0" u="none" strike="noStrike" baseline="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戦略計画立ワークシート</a:t>
            </a:r>
            <a:r>
              <a:rPr lang="ja-JP" altLang="en-US" sz="6600" b="0" i="0" u="none" strike="noStrike" baseline="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/>
            </a:r>
            <a:br>
              <a:rPr lang="ja-JP" altLang="en-US" sz="6600" b="0" i="0" u="none" strike="noStrike" baseline="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</a:br>
            <a:r>
              <a:rPr lang="en-US" altLang="ja-JP" sz="3600" b="0" i="0" u="none" strike="noStrike" baseline="0" dirty="0">
                <a:solidFill>
                  <a:srgbClr val="000000"/>
                </a:solidFill>
                <a:latin typeface="Century" panose="02040604050505020304" pitchFamily="18" charset="0"/>
                <a:ea typeface="ＭＳ Ｐ明朝" panose="02020600040205080304" pitchFamily="18" charset="-128"/>
              </a:rPr>
              <a:t>1. </a:t>
            </a:r>
            <a:r>
              <a:rPr lang="ja-JP" altLang="en-US" sz="3600" b="0" i="0" u="none" strike="noStrike" baseline="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クラブの現状はどうか</a:t>
            </a:r>
            <a:r>
              <a:rPr lang="en-US" altLang="ja-JP" sz="3600" b="0" i="0" u="none" strike="noStrike" baseline="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/>
            </a:r>
            <a:br>
              <a:rPr lang="en-US" altLang="ja-JP" sz="3600" b="0" i="0" u="none" strike="noStrike" baseline="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</a:br>
            <a:r>
              <a:rPr lang="ja-JP" altLang="en-US" sz="2700" b="0" i="0" u="none" strike="noStrike" baseline="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あなたの地域社会が直面する</a:t>
            </a:r>
            <a:r>
              <a:rPr lang="en-US" altLang="ja-JP" sz="2700" b="0" i="0" u="none" strike="noStrike" baseline="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『</a:t>
            </a:r>
            <a:r>
              <a:rPr lang="ja-JP" altLang="en-US" sz="2700" b="0" i="0" u="none" strike="noStrike" baseline="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機会</a:t>
            </a:r>
            <a:r>
              <a:rPr lang="en-US" altLang="ja-JP" sz="2700" b="0" i="0" u="none" strike="noStrike" baseline="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』</a:t>
            </a:r>
            <a:r>
              <a:rPr lang="ja-JP" altLang="en-US" sz="2700" b="0" i="0" u="none" strike="noStrike" baseline="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と</a:t>
            </a:r>
            <a:r>
              <a:rPr lang="en-US" altLang="ja-JP" sz="2700" b="0" i="0" u="none" strike="noStrike" baseline="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『</a:t>
            </a:r>
            <a:r>
              <a:rPr lang="ja-JP" altLang="en-US" sz="2700" b="0" i="0" u="none" strike="noStrike" baseline="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脅威</a:t>
            </a:r>
            <a:r>
              <a:rPr lang="en-US" altLang="ja-JP" sz="2700" b="0" i="0" u="none" strike="noStrike" baseline="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』</a:t>
            </a:r>
            <a:r>
              <a:rPr lang="ja-JP" altLang="en-US" sz="2700" b="0" i="0" u="none" strike="noStrike" baseline="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を書き出しましょう。</a:t>
            </a:r>
            <a:r>
              <a:rPr lang="ja-JP" altLang="en-US" sz="4400" b="0" i="0" u="none" strike="noStrike" baseline="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/>
            </a:r>
            <a:br>
              <a:rPr lang="ja-JP" altLang="en-US" sz="4400" b="0" i="0" u="none" strike="noStrike" baseline="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</a:br>
            <a:r>
              <a:rPr lang="ja-JP" altLang="en-US" sz="4400" b="0" i="0" u="none" strike="noStrike" baseline="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/>
            </a:r>
            <a:br>
              <a:rPr lang="ja-JP" altLang="en-US" sz="4400" b="0" i="0" u="none" strike="noStrike" baseline="0" dirty="0">
                <a:solidFill>
                  <a:srgbClr val="000000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</a:br>
            <a:endParaRPr kumimoji="1" lang="ja-JP" altLang="en-US" dirty="0"/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xmlns="" id="{CD9A8686-9682-447C-A799-3F8AFB955A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691340350"/>
              </p:ext>
            </p:extLst>
          </p:nvPr>
        </p:nvGraphicFramePr>
        <p:xfrm>
          <a:off x="838200" y="1825625"/>
          <a:ext cx="10515600" cy="43525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xmlns="" val="2663288445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xmlns="" val="753478127"/>
                    </a:ext>
                  </a:extLst>
                </a:gridCol>
              </a:tblGrid>
              <a:tr h="2176269">
                <a:tc>
                  <a:txBody>
                    <a:bodyPr/>
                    <a:lstStyle/>
                    <a:p>
                      <a:r>
                        <a:rPr lang="ja-JP" altLang="en-US" sz="1800" b="0" i="0" u="none" strike="noStrike" baseline="0" dirty="0">
                          <a:solidFill>
                            <a:schemeClr val="bg1"/>
                          </a:solidFill>
                          <a:latin typeface="+mn-lt"/>
                          <a:ea typeface="ＭＳ Ｐ明朝" panose="02020600040205080304" pitchFamily="18" charset="-128"/>
                          <a:cs typeface="Miriam" panose="020B0604020202020204" pitchFamily="34" charset="-79"/>
                        </a:rPr>
                        <a:t>クラブの強み</a:t>
                      </a:r>
                      <a:r>
                        <a:rPr lang="ja-JP" altLang="en-US" sz="1800" b="0" i="0" u="none" strike="noStrike" baseline="0" dirty="0">
                          <a:solidFill>
                            <a:srgbClr val="000000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	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latin typeface="AR P宋朝体M" panose="020B0600010101010101" pitchFamily="50" charset="-128"/>
                          <a:ea typeface="AR P宋朝体M" panose="020B0600010101010101" pitchFamily="50" charset="-128"/>
                        </a:rPr>
                        <a:t>クラブの弱み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2475754"/>
                  </a:ext>
                </a:extLst>
              </a:tr>
              <a:tr h="2176269">
                <a:tc>
                  <a:txBody>
                    <a:bodyPr/>
                    <a:lstStyle/>
                    <a:p>
                      <a:r>
                        <a:rPr lang="ja-JP" altLang="en-US" sz="1800" b="0" i="0" u="none" strike="noStrike" baseline="0" dirty="0">
                          <a:solidFill>
                            <a:srgbClr val="000000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地域社会における会員増強発展の機会（新しいビジネス、人口の増加など）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1800" b="0" i="0" u="none" strike="noStrike" baseline="0" dirty="0">
                          <a:solidFill>
                            <a:srgbClr val="000000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地域社会が直面する課題（経済の悪化、競合する団体の奉仕活動など）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696436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50296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B26EE4FD-480F-42A5-9FEB-DA630457CFB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xmlns="" id="{A187062F-BE14-42FC-B06A-607DB23849C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flipH="1">
            <a:off x="842688" y="1766812"/>
            <a:ext cx="822493" cy="4232692"/>
          </a:xfrm>
          <a:custGeom>
            <a:avLst/>
            <a:gdLst>
              <a:gd name="T0" fmla="*/ 491 w 491"/>
              <a:gd name="T1" fmla="*/ 2247 h 2732"/>
              <a:gd name="T2" fmla="*/ 0 w 491"/>
              <a:gd name="T3" fmla="*/ 2732 h 2732"/>
              <a:gd name="T4" fmla="*/ 0 w 491"/>
              <a:gd name="T5" fmla="*/ 486 h 2732"/>
              <a:gd name="T6" fmla="*/ 491 w 491"/>
              <a:gd name="T7" fmla="*/ 0 h 2732"/>
              <a:gd name="T8" fmla="*/ 491 w 491"/>
              <a:gd name="T9" fmla="*/ 2247 h 2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1" h="2732">
                <a:moveTo>
                  <a:pt x="491" y="2247"/>
                </a:moveTo>
                <a:lnTo>
                  <a:pt x="0" y="2732"/>
                </a:lnTo>
                <a:lnTo>
                  <a:pt x="0" y="486"/>
                </a:lnTo>
                <a:lnTo>
                  <a:pt x="491" y="0"/>
                </a:lnTo>
                <a:lnTo>
                  <a:pt x="491" y="224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xmlns="" id="{731FE21B-2A45-4BF5-8B03-E1234198877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flipH="1">
            <a:off x="842689" y="1423780"/>
            <a:ext cx="687754" cy="3820236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xmlns="" id="{2DC5A94D-79ED-48F5-9DC5-96CBB507CEC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flipH="1">
            <a:off x="1183243" y="1239381"/>
            <a:ext cx="347200" cy="3699705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xmlns="" id="{93A3D4BE-AF25-4F9A-9C29-1145CCE24A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 flipH="1">
            <a:off x="1183242" y="1230651"/>
            <a:ext cx="10208658" cy="35310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019B8482-D009-4ED2-B96D-521B525A7E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0997" y="1607809"/>
            <a:ext cx="9236026" cy="2876680"/>
          </a:xfrm>
        </p:spPr>
        <p:txBody>
          <a:bodyPr anchor="b">
            <a:normAutofit/>
          </a:bodyPr>
          <a:lstStyle/>
          <a:p>
            <a:pPr algn="l"/>
            <a:r>
              <a:rPr lang="ja-JP" altLang="en-US" sz="5600" dirty="0">
                <a:solidFill>
                  <a:srgbClr val="FFFFFF"/>
                </a:solidFill>
                <a:latin typeface="HG平成明朝体W9" panose="02020A09000000000000" pitchFamily="17" charset="-128"/>
                <a:ea typeface="HG平成明朝体W9" panose="02020A09000000000000" pitchFamily="17" charset="-128"/>
              </a:rPr>
              <a:t>国際ロータリーの</a:t>
            </a:r>
            <a:r>
              <a:rPr lang="en-US" altLang="ja-JP" sz="5600" dirty="0">
                <a:solidFill>
                  <a:srgbClr val="FFFFFF"/>
                </a:solidFill>
                <a:latin typeface="HG平成明朝体W9" panose="02020A09000000000000" pitchFamily="17" charset="-128"/>
                <a:ea typeface="HG平成明朝体W9" panose="02020A09000000000000" pitchFamily="17" charset="-128"/>
              </a:rPr>
              <a:t/>
            </a:r>
            <a:br>
              <a:rPr lang="en-US" altLang="ja-JP" sz="5600" dirty="0">
                <a:solidFill>
                  <a:srgbClr val="FFFFFF"/>
                </a:solidFill>
                <a:latin typeface="HG平成明朝体W9" panose="02020A09000000000000" pitchFamily="17" charset="-128"/>
                <a:ea typeface="HG平成明朝体W9" panose="02020A09000000000000" pitchFamily="17" charset="-128"/>
              </a:rPr>
            </a:br>
            <a:r>
              <a:rPr lang="ja-JP" altLang="en-US" sz="5600" dirty="0">
                <a:solidFill>
                  <a:srgbClr val="FFFFFF"/>
                </a:solidFill>
                <a:latin typeface="HG平成明朝体W9" panose="02020A09000000000000" pitchFamily="17" charset="-128"/>
                <a:ea typeface="HG平成明朝体W9" panose="02020A09000000000000" pitchFamily="17" charset="-128"/>
              </a:rPr>
              <a:t>　　　戦略計画立案の</a:t>
            </a:r>
            <a:r>
              <a:rPr lang="en-US" altLang="ja-JP" sz="5600" dirty="0">
                <a:solidFill>
                  <a:srgbClr val="FFFFFF"/>
                </a:solidFill>
                <a:latin typeface="HG平成明朝体W9" panose="02020A09000000000000" pitchFamily="17" charset="-128"/>
                <a:ea typeface="HG平成明朝体W9" panose="02020A09000000000000" pitchFamily="17" charset="-128"/>
              </a:rPr>
              <a:t/>
            </a:r>
            <a:br>
              <a:rPr lang="en-US" altLang="ja-JP" sz="5600" dirty="0">
                <a:solidFill>
                  <a:srgbClr val="FFFFFF"/>
                </a:solidFill>
                <a:latin typeface="HG平成明朝体W9" panose="02020A09000000000000" pitchFamily="17" charset="-128"/>
                <a:ea typeface="HG平成明朝体W9" panose="02020A09000000000000" pitchFamily="17" charset="-128"/>
              </a:rPr>
            </a:br>
            <a:r>
              <a:rPr lang="ja-JP" altLang="en-US" sz="5600" dirty="0">
                <a:solidFill>
                  <a:srgbClr val="FFFFFF"/>
                </a:solidFill>
                <a:latin typeface="HG平成明朝体W9" panose="02020A09000000000000" pitchFamily="17" charset="-128"/>
                <a:ea typeface="HG平成明朝体W9" panose="02020A09000000000000" pitchFamily="17" charset="-128"/>
              </a:rPr>
              <a:t>　　　　　優先事項と目的</a:t>
            </a:r>
            <a:endParaRPr kumimoji="1" lang="ja-JP" altLang="en-US" sz="5600" dirty="0">
              <a:solidFill>
                <a:srgbClr val="FFFFFF"/>
              </a:solidFill>
              <a:latin typeface="HG平成明朝体W9" panose="02020A09000000000000" pitchFamily="17" charset="-128"/>
              <a:ea typeface="HG平成明朝体W9" panose="02020A09000000000000" pitchFamily="17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91ECD808-9DC5-4FCD-98AE-4CBC8DB2FD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87499" y="4810308"/>
            <a:ext cx="9003022" cy="1076551"/>
          </a:xfrm>
        </p:spPr>
        <p:txBody>
          <a:bodyPr>
            <a:normAutofit/>
          </a:bodyPr>
          <a:lstStyle/>
          <a:p>
            <a:pPr algn="l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022097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8" name="Rectangle 67">
            <a:extLst>
              <a:ext uri="{FF2B5EF4-FFF2-40B4-BE49-F238E27FC236}">
                <a16:creationId xmlns:a16="http://schemas.microsoft.com/office/drawing/2014/main" xmlns="" id="{827B839B-9ADE-406B-8590-F1CAEDED45A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45">
            <a:extLst>
              <a:ext uri="{FF2B5EF4-FFF2-40B4-BE49-F238E27FC236}">
                <a16:creationId xmlns:a16="http://schemas.microsoft.com/office/drawing/2014/main" xmlns="" id="{CFE45BF0-46DB-408C-B5F7-7B11716805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2" name="Freeform 46">
            <a:extLst>
              <a:ext uri="{FF2B5EF4-FFF2-40B4-BE49-F238E27FC236}">
                <a16:creationId xmlns:a16="http://schemas.microsoft.com/office/drawing/2014/main" xmlns="" id="{2AEBC8F2-97B1-41B4-93F1-2D289E197F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Freeform 47">
            <a:extLst>
              <a:ext uri="{FF2B5EF4-FFF2-40B4-BE49-F238E27FC236}">
                <a16:creationId xmlns:a16="http://schemas.microsoft.com/office/drawing/2014/main" xmlns="" id="{472E3A19-F5D5-48FC-BB9C-48C2F68F59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6" name="Freeform 44">
            <a:extLst>
              <a:ext uri="{FF2B5EF4-FFF2-40B4-BE49-F238E27FC236}">
                <a16:creationId xmlns:a16="http://schemas.microsoft.com/office/drawing/2014/main" xmlns="" id="{7A62E32F-BB65-43A8-8EB5-92346890E5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xmlns="" id="{14E91B64-9FCC-451E-AFB4-A827D63293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01442537-833A-4337-8485-124FF2FF6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pPr algn="ctr"/>
            <a:r>
              <a:rPr lang="ja-JP" altLang="en-US" sz="2800" dirty="0">
                <a:solidFill>
                  <a:srgbClr val="FFFF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戦略計画における優先事項とその目的</a:t>
            </a:r>
            <a:r>
              <a:rPr lang="en-US" altLang="ja-JP" sz="4000" dirty="0">
                <a:solidFill>
                  <a:srgbClr val="FFFF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/>
            </a:r>
            <a:br>
              <a:rPr lang="en-US" altLang="ja-JP" sz="4000" dirty="0">
                <a:solidFill>
                  <a:srgbClr val="FFFF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</a:br>
            <a:r>
              <a:rPr lang="ja-JP" altLang="en-US" sz="4000" dirty="0">
                <a:solidFill>
                  <a:srgbClr val="FFFF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１，より大きなインパクトをもたらす</a:t>
            </a:r>
            <a:endParaRPr kumimoji="1" lang="ja-JP" altLang="en-US" sz="4000" dirty="0">
              <a:solidFill>
                <a:srgbClr val="FFFF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9661573A-39C6-4861-AB0F-9E5334FC8B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3770" y="2490435"/>
            <a:ext cx="9708995" cy="3567173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ja-JP" altLang="en-US" sz="3600" dirty="0">
                <a:latin typeface="HGP明朝B" panose="02020800000000000000" pitchFamily="18" charset="-128"/>
                <a:ea typeface="HGP明朝B" panose="02020800000000000000" pitchFamily="18" charset="-128"/>
              </a:rPr>
              <a:t>目的： </a:t>
            </a:r>
            <a:endParaRPr lang="en-US" altLang="ja-JP" sz="3600" dirty="0"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pPr marL="0" indent="0">
              <a:buNone/>
            </a:pPr>
            <a:r>
              <a:rPr lang="en-US" altLang="ja-JP" sz="3600" dirty="0">
                <a:latin typeface="HGP明朝B" panose="02020800000000000000" pitchFamily="18" charset="-128"/>
                <a:ea typeface="HGP明朝B" panose="02020800000000000000" pitchFamily="18" charset="-128"/>
              </a:rPr>
              <a:t>• </a:t>
            </a:r>
            <a:r>
              <a:rPr lang="ja-JP" altLang="en-US" sz="3600" dirty="0">
                <a:latin typeface="HGP明朝B" panose="02020800000000000000" pitchFamily="18" charset="-128"/>
                <a:ea typeface="HGP明朝B" panose="02020800000000000000" pitchFamily="18" charset="-128"/>
              </a:rPr>
              <a:t>ポリオを撲滅し、残された資産を活用する </a:t>
            </a:r>
            <a:endParaRPr lang="en-US" altLang="ja-JP" sz="3600" dirty="0"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pPr marL="0" indent="0">
              <a:buNone/>
            </a:pPr>
            <a:r>
              <a:rPr lang="en-US" altLang="ja-JP" sz="3600" dirty="0">
                <a:latin typeface="HGP明朝B" panose="02020800000000000000" pitchFamily="18" charset="-128"/>
                <a:ea typeface="HGP明朝B" panose="02020800000000000000" pitchFamily="18" charset="-128"/>
              </a:rPr>
              <a:t>• </a:t>
            </a:r>
            <a:r>
              <a:rPr lang="ja-JP" altLang="en-US" sz="3600" dirty="0">
                <a:latin typeface="HGP明朝B" panose="02020800000000000000" pitchFamily="18" charset="-128"/>
                <a:ea typeface="HGP明朝B" panose="02020800000000000000" pitchFamily="18" charset="-128"/>
              </a:rPr>
              <a:t>ロータリーのプログラムおよびロータリー</a:t>
            </a:r>
            <a:endParaRPr lang="en-US" altLang="ja-JP" sz="3600" dirty="0"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pPr marL="0" indent="0">
              <a:buNone/>
            </a:pPr>
            <a:r>
              <a:rPr lang="en-US" altLang="ja-JP" sz="3600" dirty="0">
                <a:latin typeface="HGP明朝B" panose="02020800000000000000" pitchFamily="18" charset="-128"/>
                <a:ea typeface="HGP明朝B" panose="02020800000000000000" pitchFamily="18" charset="-128"/>
              </a:rPr>
              <a:t>   </a:t>
            </a:r>
            <a:r>
              <a:rPr lang="ja-JP" altLang="en-US" sz="3600" dirty="0">
                <a:latin typeface="HGP明朝B" panose="02020800000000000000" pitchFamily="18" charset="-128"/>
                <a:ea typeface="HGP明朝B" panose="02020800000000000000" pitchFamily="18" charset="-128"/>
              </a:rPr>
              <a:t>が提供する体験に焦点を当てる</a:t>
            </a:r>
            <a:endParaRPr lang="en-US" altLang="ja-JP" sz="3600" dirty="0">
              <a:latin typeface="HGP明朝B" panose="02020800000000000000" pitchFamily="18" charset="-128"/>
              <a:ea typeface="HGP明朝B" panose="02020800000000000000" pitchFamily="18" charset="-128"/>
            </a:endParaRPr>
          </a:p>
          <a:p>
            <a:pPr marL="0" indent="0">
              <a:buNone/>
            </a:pPr>
            <a:r>
              <a:rPr lang="en-US" altLang="ja-JP" sz="3600" dirty="0">
                <a:latin typeface="HGP明朝B" panose="02020800000000000000" pitchFamily="18" charset="-128"/>
                <a:ea typeface="HGP明朝B" panose="02020800000000000000" pitchFamily="18" charset="-128"/>
              </a:rPr>
              <a:t>• </a:t>
            </a:r>
            <a:r>
              <a:rPr lang="ja-JP" altLang="en-US" sz="3600" dirty="0">
                <a:latin typeface="HGP明朝B" panose="02020800000000000000" pitchFamily="18" charset="-128"/>
                <a:ea typeface="HGP明朝B" panose="02020800000000000000" pitchFamily="18" charset="-128"/>
              </a:rPr>
              <a:t>活動成果を挙げ、それを測る能力を高める</a:t>
            </a:r>
            <a:endParaRPr kumimoji="1" lang="ja-JP" altLang="en-US" sz="3600" dirty="0">
              <a:latin typeface="HGP明朝B" panose="02020800000000000000" pitchFamily="18" charset="-128"/>
              <a:ea typeface="HGP明朝B" panose="020208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0376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827B839B-9ADE-406B-8590-F1CAEDED45A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xmlns="" id="{CFE45BF0-46DB-408C-B5F7-7B11716805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xmlns="" id="{2AEBC8F2-97B1-41B4-93F1-2D289E197F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xmlns="" id="{472E3A19-F5D5-48FC-BB9C-48C2F68F598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xmlns="" id="{7A62E32F-BB65-43A8-8EB5-92346890E5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14E91B64-9FCC-451E-AFB4-A827D63293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67687000-E013-47BA-A2D2-A2FAB60EE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pPr algn="ctr"/>
            <a:r>
              <a:rPr lang="ja-JP" altLang="en-US" dirty="0">
                <a:solidFill>
                  <a:srgbClr val="FFFF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２，参加者の基盤を広げる</a:t>
            </a:r>
            <a:endParaRPr kumimoji="1" lang="ja-JP" altLang="en-US" dirty="0">
              <a:solidFill>
                <a:srgbClr val="FFFF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E0FA03A5-0E83-46C4-8F06-F365A8113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0395" y="2542752"/>
            <a:ext cx="10101015" cy="4166273"/>
          </a:xfrm>
        </p:spPr>
        <p:txBody>
          <a:bodyPr anchor="ctr">
            <a:noAutofit/>
          </a:bodyPr>
          <a:lstStyle/>
          <a:p>
            <a:endParaRPr kumimoji="1" lang="en-US" altLang="ja-JP" sz="3200" dirty="0"/>
          </a:p>
          <a:p>
            <a:endParaRPr lang="en-US" altLang="ja-JP" sz="3200" dirty="0"/>
          </a:p>
          <a:p>
            <a:endParaRPr kumimoji="1" lang="en-US" altLang="ja-JP" sz="3200" dirty="0"/>
          </a:p>
          <a:p>
            <a:pPr marL="0" indent="0">
              <a:lnSpc>
                <a:spcPct val="100000"/>
              </a:lnSpc>
              <a:buNone/>
            </a:pPr>
            <a:r>
              <a:rPr kumimoji="1" lang="ja-JP" altLang="ja-JP" sz="3600" dirty="0">
                <a:latin typeface="HGS明朝B" panose="02020800000000000000" pitchFamily="18" charset="-128"/>
                <a:ea typeface="HGS明朝B" panose="02020800000000000000" pitchFamily="18" charset="-128"/>
              </a:rPr>
              <a:t>目的：</a:t>
            </a:r>
            <a:endParaRPr kumimoji="1" lang="en-US" altLang="ja-JP" sz="36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>
              <a:lnSpc>
                <a:spcPct val="100000"/>
              </a:lnSpc>
            </a:pPr>
            <a:r>
              <a:rPr kumimoji="1" lang="ja-JP" altLang="ja-JP" sz="3600" dirty="0">
                <a:latin typeface="HGS明朝B" panose="02020800000000000000" pitchFamily="18" charset="-128"/>
                <a:ea typeface="HGS明朝B" panose="02020800000000000000" pitchFamily="18" charset="-128"/>
              </a:rPr>
              <a:t>会員基盤と参加者の基盤を広げ、多様化する </a:t>
            </a:r>
            <a:endParaRPr lang="en-US" altLang="ja-JP" sz="36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>
              <a:lnSpc>
                <a:spcPct val="100000"/>
              </a:lnSpc>
            </a:pPr>
            <a:r>
              <a:rPr kumimoji="1" lang="ja-JP" altLang="ja-JP" sz="3600" dirty="0">
                <a:latin typeface="HGS明朝B" panose="02020800000000000000" pitchFamily="18" charset="-128"/>
                <a:ea typeface="HGS明朝B" panose="02020800000000000000" pitchFamily="18" charset="-128"/>
              </a:rPr>
              <a:t>ロータリーへの新しい経路を創り出す </a:t>
            </a:r>
            <a:endParaRPr kumimoji="1" lang="en-US" altLang="ja-JP" sz="36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>
              <a:lnSpc>
                <a:spcPct val="100000"/>
              </a:lnSpc>
            </a:pPr>
            <a:r>
              <a:rPr kumimoji="1" lang="ja-JP" altLang="ja-JP" sz="3600" dirty="0">
                <a:latin typeface="HGS明朝B" panose="02020800000000000000" pitchFamily="18" charset="-128"/>
                <a:ea typeface="HGS明朝B" panose="02020800000000000000" pitchFamily="18" charset="-128"/>
              </a:rPr>
              <a:t>ロータリーの開放性とアピール力を高める </a:t>
            </a:r>
            <a:endParaRPr kumimoji="1" lang="en-US" altLang="ja-JP" sz="36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3600" dirty="0">
                <a:latin typeface="HGS明朝B" panose="02020800000000000000" pitchFamily="18" charset="-128"/>
                <a:ea typeface="HGS明朝B" panose="02020800000000000000" pitchFamily="18" charset="-128"/>
              </a:rPr>
              <a:t>  </a:t>
            </a:r>
            <a:r>
              <a:rPr kumimoji="1" lang="ja-JP" altLang="ja-JP" sz="3600" dirty="0">
                <a:latin typeface="HGS明朝B" panose="02020800000000000000" pitchFamily="18" charset="-128"/>
                <a:ea typeface="HGS明朝B" panose="02020800000000000000" pitchFamily="18" charset="-128"/>
              </a:rPr>
              <a:t>活動成果</a:t>
            </a:r>
            <a:endParaRPr kumimoji="1" lang="en-US" altLang="ja-JP" sz="36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pPr>
              <a:lnSpc>
                <a:spcPct val="100000"/>
              </a:lnSpc>
            </a:pPr>
            <a:r>
              <a:rPr kumimoji="1" lang="ja-JP" altLang="en-US" sz="3600" dirty="0">
                <a:latin typeface="HGS明朝B" panose="02020800000000000000" pitchFamily="18" charset="-128"/>
                <a:ea typeface="HGS明朝B" panose="02020800000000000000" pitchFamily="18" charset="-128"/>
              </a:rPr>
              <a:t>インパクト</a:t>
            </a:r>
            <a:r>
              <a:rPr kumimoji="1" lang="ja-JP" altLang="ja-JP" sz="3600" dirty="0">
                <a:latin typeface="HGS明朝B" panose="02020800000000000000" pitchFamily="18" charset="-128"/>
                <a:ea typeface="HGS明朝B" panose="02020800000000000000" pitchFamily="18" charset="-128"/>
              </a:rPr>
              <a:t>とブランドに対する認知を築く</a:t>
            </a:r>
            <a:endParaRPr lang="en-US" altLang="ja-JP" sz="3600" dirty="0">
              <a:latin typeface="HGS明朝B" panose="02020800000000000000" pitchFamily="18" charset="-128"/>
              <a:ea typeface="HGS明朝B" panose="02020800000000000000" pitchFamily="18" charset="-128"/>
            </a:endParaRPr>
          </a:p>
          <a:p>
            <a:endParaRPr kumimoji="1" lang="ja-JP" altLang="en-US" sz="3200" dirty="0"/>
          </a:p>
          <a:p>
            <a:endParaRPr kumimoji="1" lang="ja-JP" altLang="en-US" sz="3200" dirty="0"/>
          </a:p>
          <a:p>
            <a:endParaRPr lang="en-US" altLang="ja-JP" sz="3200" dirty="0"/>
          </a:p>
          <a:p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4239817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1352</TotalTime>
  <Words>957</Words>
  <Application>Microsoft Office PowerPoint</Application>
  <PresentationFormat>ユーザー設定</PresentationFormat>
  <Paragraphs>102</Paragraphs>
  <Slides>11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Office テーマ</vt:lpstr>
      <vt:lpstr>RLIパートⅢ　セッション１ 　　　戦略計画とクラブの分析</vt:lpstr>
      <vt:lpstr>　　　　　　戦略計画の意義 　　　　　　　　ー　築け未来を 行動力と先見の眼で － 　　　　　　　　　　　　　　　　　　　　　　　ルイス・ビセンテ・ジアイ元RI会長</vt:lpstr>
      <vt:lpstr> 　　　クラブ戦略計画とは </vt:lpstr>
      <vt:lpstr>戦略立案プロセスの概要</vt:lpstr>
      <vt:lpstr>戦略計画立案モデル</vt:lpstr>
      <vt:lpstr> 戦略計画立ワークシート 1. クラブの現状はどうか あなたの地域社会が直面する『機会』と『脅威』を書き出しましょう。  </vt:lpstr>
      <vt:lpstr>国際ロータリーの 　　　戦略計画立案の 　　　　　優先事項と目的</vt:lpstr>
      <vt:lpstr>戦略計画における優先事項とその目的 １，より大きなインパクトをもたらす</vt:lpstr>
      <vt:lpstr>２，参加者の基盤を広げる</vt:lpstr>
      <vt:lpstr>３，参加者の積極的なかかわりを促す </vt:lpstr>
      <vt:lpstr>     ４，適応力を高める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国際ロータリーの 　　　戦略計画立案の 　　　　　優先事項と目的</dc:title>
  <dc:creator>9088</dc:creator>
  <cp:lastModifiedBy>komai</cp:lastModifiedBy>
  <cp:revision>26</cp:revision>
  <dcterms:created xsi:type="dcterms:W3CDTF">2022-04-18T03:04:23Z</dcterms:created>
  <dcterms:modified xsi:type="dcterms:W3CDTF">2022-07-01T01:34:59Z</dcterms:modified>
</cp:coreProperties>
</file>